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nton" charset="1" panose="00000500000000000000"/>
      <p:regular r:id="rId27"/>
    </p:embeddedFont>
    <p:embeddedFont>
      <p:font typeface="TT Interphases" charset="1" panose="02000503020000020004"/>
      <p:regular r:id="rId28"/>
    </p:embeddedFont>
    <p:embeddedFont>
      <p:font typeface="TT Interphases Bold" charset="1" panose="0200080306000002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E19"/>
        </a:solidFill>
      </p:bgPr>
    </p:bg>
    <p:spTree>
      <p:nvGrpSpPr>
        <p:cNvPr id="1" name=""/>
        <p:cNvGrpSpPr/>
        <p:nvPr/>
      </p:nvGrpSpPr>
      <p:grpSpPr>
        <a:xfrm>
          <a:off x="0" y="0"/>
          <a:ext cx="0" cy="0"/>
          <a:chOff x="0" y="0"/>
          <a:chExt cx="0" cy="0"/>
        </a:xfrm>
      </p:grpSpPr>
      <p:grpSp>
        <p:nvGrpSpPr>
          <p:cNvPr name="Group 2" id="2"/>
          <p:cNvGrpSpPr/>
          <p:nvPr/>
        </p:nvGrpSpPr>
        <p:grpSpPr>
          <a:xfrm rot="0">
            <a:off x="574407" y="574407"/>
            <a:ext cx="6620323" cy="9138186"/>
            <a:chOff x="0" y="0"/>
            <a:chExt cx="1025661" cy="1415744"/>
          </a:xfrm>
        </p:grpSpPr>
        <p:sp>
          <p:nvSpPr>
            <p:cNvPr name="Freeform 3" id="3"/>
            <p:cNvSpPr/>
            <p:nvPr/>
          </p:nvSpPr>
          <p:spPr>
            <a:xfrm flipH="false" flipV="false" rot="0">
              <a:off x="0" y="0"/>
              <a:ext cx="1025661" cy="1415744"/>
            </a:xfrm>
            <a:custGeom>
              <a:avLst/>
              <a:gdLst/>
              <a:ahLst/>
              <a:cxnLst/>
              <a:rect r="r" b="b" t="t" l="l"/>
              <a:pathLst>
                <a:path h="1415744" w="1025661">
                  <a:moveTo>
                    <a:pt x="0" y="0"/>
                  </a:moveTo>
                  <a:lnTo>
                    <a:pt x="1025661" y="0"/>
                  </a:lnTo>
                  <a:lnTo>
                    <a:pt x="1025661" y="1415744"/>
                  </a:lnTo>
                  <a:lnTo>
                    <a:pt x="0" y="1415744"/>
                  </a:lnTo>
                  <a:close/>
                </a:path>
              </a:pathLst>
            </a:custGeom>
            <a:blipFill>
              <a:blip r:embed="rId2"/>
              <a:stretch>
                <a:fillRect l="0" t="0" r="0" b="-8670"/>
              </a:stretch>
            </a:blipFill>
          </p:spPr>
        </p:sp>
      </p:grpSp>
      <p:grpSp>
        <p:nvGrpSpPr>
          <p:cNvPr name="Group 4" id="4"/>
          <p:cNvGrpSpPr/>
          <p:nvPr/>
        </p:nvGrpSpPr>
        <p:grpSpPr>
          <a:xfrm rot="0">
            <a:off x="15335597" y="7334597"/>
            <a:ext cx="2377996" cy="237799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C6C2"/>
            </a:solidFill>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6720"/>
                </a:lnSpc>
              </a:pPr>
              <a:r>
                <a:rPr lang="en-US" sz="5600">
                  <a:solidFill>
                    <a:srgbClr val="171E19"/>
                  </a:solidFill>
                  <a:latin typeface="Anton"/>
                  <a:ea typeface="Anton"/>
                  <a:cs typeface="Anton"/>
                  <a:sym typeface="Anton"/>
                </a:rPr>
                <a:t>2040</a:t>
              </a:r>
            </a:p>
          </p:txBody>
        </p:sp>
      </p:grpSp>
      <p:sp>
        <p:nvSpPr>
          <p:cNvPr name="Freeform 7" id="7"/>
          <p:cNvSpPr/>
          <p:nvPr/>
        </p:nvSpPr>
        <p:spPr>
          <a:xfrm flipH="false" flipV="false" rot="0">
            <a:off x="7765226" y="7334597"/>
            <a:ext cx="771413" cy="771413"/>
          </a:xfrm>
          <a:custGeom>
            <a:avLst/>
            <a:gdLst/>
            <a:ahLst/>
            <a:cxnLst/>
            <a:rect r="r" b="b" t="t" l="l"/>
            <a:pathLst>
              <a:path h="771413" w="771413">
                <a:moveTo>
                  <a:pt x="0" y="0"/>
                </a:moveTo>
                <a:lnTo>
                  <a:pt x="771413" y="0"/>
                </a:lnTo>
                <a:lnTo>
                  <a:pt x="771413" y="771413"/>
                </a:lnTo>
                <a:lnTo>
                  <a:pt x="0" y="771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765226" y="869516"/>
            <a:ext cx="8759369" cy="4648363"/>
          </a:xfrm>
          <a:prstGeom prst="rect">
            <a:avLst/>
          </a:prstGeom>
        </p:spPr>
        <p:txBody>
          <a:bodyPr anchor="t" rtlCol="false" tIns="0" lIns="0" bIns="0" rIns="0">
            <a:spAutoFit/>
          </a:bodyPr>
          <a:lstStyle/>
          <a:p>
            <a:pPr algn="l" marL="0" indent="0" lvl="0">
              <a:lnSpc>
                <a:spcPts val="17553"/>
              </a:lnSpc>
            </a:pPr>
            <a:r>
              <a:rPr lang="en-US" sz="19504" spc="-390">
                <a:solidFill>
                  <a:srgbClr val="FFFFFF"/>
                </a:solidFill>
                <a:latin typeface="Anton"/>
                <a:ea typeface="Anton"/>
                <a:cs typeface="Anton"/>
                <a:sym typeface="Anton"/>
              </a:rPr>
              <a:t>CREATIVE BRIEF</a:t>
            </a:r>
          </a:p>
        </p:txBody>
      </p:sp>
      <p:sp>
        <p:nvSpPr>
          <p:cNvPr name="TextBox 9" id="9"/>
          <p:cNvSpPr txBox="true"/>
          <p:nvPr/>
        </p:nvSpPr>
        <p:spPr>
          <a:xfrm rot="0">
            <a:off x="14288314" y="4724400"/>
            <a:ext cx="3425279" cy="371475"/>
          </a:xfrm>
          <a:prstGeom prst="rect">
            <a:avLst/>
          </a:prstGeom>
        </p:spPr>
        <p:txBody>
          <a:bodyPr anchor="t" rtlCol="false" tIns="0" lIns="0" bIns="0" rIns="0">
            <a:spAutoFit/>
          </a:bodyPr>
          <a:lstStyle/>
          <a:p>
            <a:pPr algn="r" marL="0" indent="0" lvl="0">
              <a:lnSpc>
                <a:spcPts val="2879"/>
              </a:lnSpc>
              <a:spcBef>
                <a:spcPct val="0"/>
              </a:spcBef>
            </a:pPr>
            <a:r>
              <a:rPr lang="en-US" sz="2399">
                <a:solidFill>
                  <a:srgbClr val="FFFFFF"/>
                </a:solidFill>
                <a:latin typeface="TT Interphases"/>
                <a:ea typeface="TT Interphases"/>
                <a:cs typeface="TT Interphases"/>
                <a:sym typeface="TT Interphases"/>
              </a:rPr>
              <a:t>PRESENTATION</a:t>
            </a:r>
          </a:p>
        </p:txBody>
      </p:sp>
      <p:sp>
        <p:nvSpPr>
          <p:cNvPr name="TextBox 10" id="10"/>
          <p:cNvSpPr txBox="true"/>
          <p:nvPr/>
        </p:nvSpPr>
        <p:spPr>
          <a:xfrm rot="0">
            <a:off x="7765226" y="9445893"/>
            <a:ext cx="4270483"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FFFFFF"/>
                </a:solidFill>
                <a:latin typeface="TT Interphases"/>
                <a:ea typeface="TT Interphases"/>
                <a:cs typeface="TT Interphases"/>
                <a:sym typeface="TT Interphases"/>
              </a:rPr>
              <a:t>WWW.REALLYGREATSITE.COM</a:t>
            </a:r>
          </a:p>
        </p:txBody>
      </p:sp>
      <p:sp>
        <p:nvSpPr>
          <p:cNvPr name="TextBox 11" id="11"/>
          <p:cNvSpPr txBox="true"/>
          <p:nvPr/>
        </p:nvSpPr>
        <p:spPr>
          <a:xfrm rot="0">
            <a:off x="8713301" y="7391747"/>
            <a:ext cx="2562181" cy="714263"/>
          </a:xfrm>
          <a:prstGeom prst="rect">
            <a:avLst/>
          </a:prstGeom>
        </p:spPr>
        <p:txBody>
          <a:bodyPr anchor="t" rtlCol="false" tIns="0" lIns="0" bIns="0" rIns="0">
            <a:spAutoFit/>
          </a:bodyPr>
          <a:lstStyle/>
          <a:p>
            <a:pPr algn="l" marL="0" indent="0" lvl="0">
              <a:lnSpc>
                <a:spcPts val="2800"/>
              </a:lnSpc>
            </a:pPr>
            <a:r>
              <a:rPr lang="en-US" b="true" sz="2800">
                <a:solidFill>
                  <a:srgbClr val="FFFFFF"/>
                </a:solidFill>
                <a:latin typeface="TT Interphases Bold"/>
                <a:ea typeface="TT Interphases Bold"/>
                <a:cs typeface="TT Interphases Bold"/>
                <a:sym typeface="TT Interphases Bold"/>
              </a:rPr>
              <a:t>FRADEL AND SPIES CO</a:t>
            </a:r>
          </a:p>
        </p:txBody>
      </p:sp>
      <p:sp>
        <p:nvSpPr>
          <p:cNvPr name="Freeform 12" id="12"/>
          <p:cNvSpPr/>
          <p:nvPr/>
        </p:nvSpPr>
        <p:spPr>
          <a:xfrm flipH="false" flipV="false" rot="0">
            <a:off x="14288314" y="9445893"/>
            <a:ext cx="266700" cy="266700"/>
          </a:xfrm>
          <a:custGeom>
            <a:avLst/>
            <a:gdLst/>
            <a:ahLst/>
            <a:cxnLst/>
            <a:rect r="r" b="b" t="t" l="l"/>
            <a:pathLst>
              <a:path h="266700" w="266700">
                <a:moveTo>
                  <a:pt x="0" y="0"/>
                </a:moveTo>
                <a:lnTo>
                  <a:pt x="266700" y="0"/>
                </a:lnTo>
                <a:lnTo>
                  <a:pt x="266700" y="266700"/>
                </a:lnTo>
                <a:lnTo>
                  <a:pt x="0" y="266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4407" y="3123322"/>
            <a:ext cx="6589597" cy="6589271"/>
            <a:chOff x="0" y="0"/>
            <a:chExt cx="1020901" cy="1020850"/>
          </a:xfrm>
        </p:grpSpPr>
        <p:sp>
          <p:nvSpPr>
            <p:cNvPr name="Freeform 3" id="3"/>
            <p:cNvSpPr/>
            <p:nvPr/>
          </p:nvSpPr>
          <p:spPr>
            <a:xfrm flipH="false" flipV="false" rot="0">
              <a:off x="0" y="0"/>
              <a:ext cx="1020901" cy="1020850"/>
            </a:xfrm>
            <a:custGeom>
              <a:avLst/>
              <a:gdLst/>
              <a:ahLst/>
              <a:cxnLst/>
              <a:rect r="r" b="b" t="t" l="l"/>
              <a:pathLst>
                <a:path h="1020850" w="1020901">
                  <a:moveTo>
                    <a:pt x="0" y="0"/>
                  </a:moveTo>
                  <a:lnTo>
                    <a:pt x="1020901" y="0"/>
                  </a:lnTo>
                  <a:lnTo>
                    <a:pt x="1020901" y="1020850"/>
                  </a:lnTo>
                  <a:lnTo>
                    <a:pt x="0" y="1020850"/>
                  </a:lnTo>
                  <a:close/>
                </a:path>
              </a:pathLst>
            </a:custGeom>
            <a:blipFill>
              <a:blip r:embed="rId2"/>
              <a:stretch>
                <a:fillRect l="-24996" t="0" r="-24996" b="0"/>
              </a:stretch>
            </a:blipFill>
          </p:spPr>
        </p:sp>
      </p:grpSp>
      <p:sp>
        <p:nvSpPr>
          <p:cNvPr name="TextBox 4" id="4"/>
          <p:cNvSpPr txBox="true"/>
          <p:nvPr/>
        </p:nvSpPr>
        <p:spPr>
          <a:xfrm rot="0">
            <a:off x="574407" y="638776"/>
            <a:ext cx="14470618" cy="1990696"/>
          </a:xfrm>
          <a:prstGeom prst="rect">
            <a:avLst/>
          </a:prstGeom>
        </p:spPr>
        <p:txBody>
          <a:bodyPr anchor="t" rtlCol="false" tIns="0" lIns="0" bIns="0" rIns="0">
            <a:spAutoFit/>
          </a:bodyPr>
          <a:lstStyle/>
          <a:p>
            <a:pPr algn="l" marL="0" indent="0" lvl="1">
              <a:lnSpc>
                <a:spcPts val="14998"/>
              </a:lnSpc>
              <a:spcBef>
                <a:spcPct val="0"/>
              </a:spcBef>
            </a:pPr>
            <a:r>
              <a:rPr lang="en-US" sz="14998" spc="-449" strike="noStrike" u="none">
                <a:solidFill>
                  <a:srgbClr val="171E19"/>
                </a:solidFill>
                <a:latin typeface="Anton"/>
                <a:ea typeface="Anton"/>
                <a:cs typeface="Anton"/>
                <a:sym typeface="Anton"/>
              </a:rPr>
              <a:t>TARGET AUDIENCE</a:t>
            </a:r>
          </a:p>
        </p:txBody>
      </p:sp>
      <p:sp>
        <p:nvSpPr>
          <p:cNvPr name="TextBox 5" id="5"/>
          <p:cNvSpPr txBox="true"/>
          <p:nvPr/>
        </p:nvSpPr>
        <p:spPr>
          <a:xfrm rot="0">
            <a:off x="13196972" y="6841758"/>
            <a:ext cx="4516621" cy="2870835"/>
          </a:xfrm>
          <a:prstGeom prst="rect">
            <a:avLst/>
          </a:prstGeom>
        </p:spPr>
        <p:txBody>
          <a:bodyPr anchor="t" rtlCol="false" tIns="0" lIns="0" bIns="0" rIns="0">
            <a:spAutoFit/>
          </a:bodyPr>
          <a:lstStyle/>
          <a:p>
            <a:pPr algn="l" marL="0" indent="0" lvl="0">
              <a:lnSpc>
                <a:spcPts val="2880"/>
              </a:lnSpc>
              <a:spcBef>
                <a:spcPct val="0"/>
              </a:spcBef>
            </a:pPr>
            <a:r>
              <a:rPr lang="en-US" sz="1800" strike="noStrike" u="none">
                <a:solidFill>
                  <a:srgbClr val="171E19"/>
                </a:solidFill>
                <a:latin typeface="TT Interphases"/>
                <a:ea typeface="TT Interphases"/>
                <a:cs typeface="TT Interphases"/>
                <a:sym typeface="TT Interphase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4407" y="8289558"/>
            <a:ext cx="4722466" cy="1423035"/>
          </a:xfrm>
          <a:prstGeom prst="rect">
            <a:avLst/>
          </a:prstGeom>
        </p:spPr>
        <p:txBody>
          <a:bodyPr anchor="t" rtlCol="false" tIns="0" lIns="0" bIns="0" rIns="0">
            <a:spAutoFit/>
          </a:bodyPr>
          <a:lstStyle/>
          <a:p>
            <a:pPr algn="l" marL="0" indent="0" lvl="0">
              <a:lnSpc>
                <a:spcPts val="2880"/>
              </a:lnSpc>
            </a:pPr>
            <a:r>
              <a:rPr lang="en-US" sz="1800" strike="noStrike" u="none">
                <a:solidFill>
                  <a:srgbClr val="171E19"/>
                </a:solidFill>
                <a:latin typeface="TT Interphases"/>
                <a:ea typeface="TT Interphases"/>
                <a:cs typeface="TT Interphases"/>
                <a:sym typeface="TT Interphases"/>
              </a:rPr>
              <a:t>Lorem ipsum dolor sit amet, consectetur adipiscing elit, sed do eiusmod tempor incididunt ut labore et dolore magna aliqua. Ut enim ad minim veniam.</a:t>
            </a:r>
          </a:p>
        </p:txBody>
      </p:sp>
      <p:sp>
        <p:nvSpPr>
          <p:cNvPr name="TextBox 3" id="3"/>
          <p:cNvSpPr txBox="true"/>
          <p:nvPr/>
        </p:nvSpPr>
        <p:spPr>
          <a:xfrm rot="0">
            <a:off x="6782767" y="8289558"/>
            <a:ext cx="4722466" cy="1423035"/>
          </a:xfrm>
          <a:prstGeom prst="rect">
            <a:avLst/>
          </a:prstGeom>
        </p:spPr>
        <p:txBody>
          <a:bodyPr anchor="t" rtlCol="false" tIns="0" lIns="0" bIns="0" rIns="0">
            <a:spAutoFit/>
          </a:bodyPr>
          <a:lstStyle/>
          <a:p>
            <a:pPr algn="l" marL="0" indent="0" lvl="0">
              <a:lnSpc>
                <a:spcPts val="2880"/>
              </a:lnSpc>
            </a:pPr>
            <a:r>
              <a:rPr lang="en-US" sz="1800" strike="noStrike" u="none">
                <a:solidFill>
                  <a:srgbClr val="171E19"/>
                </a:solidFill>
                <a:latin typeface="TT Interphases"/>
                <a:ea typeface="TT Interphases"/>
                <a:cs typeface="TT Interphases"/>
                <a:sym typeface="TT Interphases"/>
              </a:rPr>
              <a:t>Lorem ipsum dolor sit amet, consectetur adipiscing elit, sed do eiusmod tempor incididunt ut labore et dolore magna aliqua. Ut enim ad minim veniam.</a:t>
            </a:r>
          </a:p>
        </p:txBody>
      </p:sp>
      <p:sp>
        <p:nvSpPr>
          <p:cNvPr name="TextBox 4" id="4"/>
          <p:cNvSpPr txBox="true"/>
          <p:nvPr/>
        </p:nvSpPr>
        <p:spPr>
          <a:xfrm rot="0">
            <a:off x="12991133" y="8289558"/>
            <a:ext cx="4722466" cy="1423035"/>
          </a:xfrm>
          <a:prstGeom prst="rect">
            <a:avLst/>
          </a:prstGeom>
        </p:spPr>
        <p:txBody>
          <a:bodyPr anchor="t" rtlCol="false" tIns="0" lIns="0" bIns="0" rIns="0">
            <a:spAutoFit/>
          </a:bodyPr>
          <a:lstStyle/>
          <a:p>
            <a:pPr algn="l" marL="0" indent="0" lvl="0">
              <a:lnSpc>
                <a:spcPts val="2880"/>
              </a:lnSpc>
            </a:pPr>
            <a:r>
              <a:rPr lang="en-US" sz="1800" strike="noStrike" u="none">
                <a:solidFill>
                  <a:srgbClr val="171E19"/>
                </a:solidFill>
                <a:latin typeface="TT Interphases"/>
                <a:ea typeface="TT Interphases"/>
                <a:cs typeface="TT Interphases"/>
                <a:sym typeface="TT Interphases"/>
              </a:rPr>
              <a:t>Lorem ipsum dolor sit amet, consectetur adipiscing elit, sed do eiusmod tempor incididunt ut labore et dolore magna aliqua. Ut enim ad minim veniam.</a:t>
            </a:r>
          </a:p>
        </p:txBody>
      </p:sp>
      <p:grpSp>
        <p:nvGrpSpPr>
          <p:cNvPr name="Group 5" id="5"/>
          <p:cNvGrpSpPr/>
          <p:nvPr/>
        </p:nvGrpSpPr>
        <p:grpSpPr>
          <a:xfrm rot="0">
            <a:off x="1755520" y="3575962"/>
            <a:ext cx="3541354" cy="4182661"/>
            <a:chOff x="0" y="0"/>
            <a:chExt cx="548648" cy="648004"/>
          </a:xfrm>
        </p:grpSpPr>
        <p:sp>
          <p:nvSpPr>
            <p:cNvPr name="Freeform 6" id="6"/>
            <p:cNvSpPr/>
            <p:nvPr/>
          </p:nvSpPr>
          <p:spPr>
            <a:xfrm flipH="false" flipV="false" rot="0">
              <a:off x="0" y="0"/>
              <a:ext cx="548648" cy="648004"/>
            </a:xfrm>
            <a:custGeom>
              <a:avLst/>
              <a:gdLst/>
              <a:ahLst/>
              <a:cxnLst/>
              <a:rect r="r" b="b" t="t" l="l"/>
              <a:pathLst>
                <a:path h="648004" w="548648">
                  <a:moveTo>
                    <a:pt x="0" y="0"/>
                  </a:moveTo>
                  <a:lnTo>
                    <a:pt x="548648" y="0"/>
                  </a:lnTo>
                  <a:lnTo>
                    <a:pt x="548648" y="648004"/>
                  </a:lnTo>
                  <a:lnTo>
                    <a:pt x="0" y="648004"/>
                  </a:lnTo>
                  <a:close/>
                </a:path>
              </a:pathLst>
            </a:custGeom>
            <a:blipFill>
              <a:blip r:embed="rId2"/>
              <a:stretch>
                <a:fillRect l="0" t="-22385" r="0" b="-4615"/>
              </a:stretch>
            </a:blipFill>
          </p:spPr>
        </p:sp>
      </p:grpSp>
      <p:grpSp>
        <p:nvGrpSpPr>
          <p:cNvPr name="Group 7" id="7"/>
          <p:cNvGrpSpPr/>
          <p:nvPr/>
        </p:nvGrpSpPr>
        <p:grpSpPr>
          <a:xfrm rot="0">
            <a:off x="7963880" y="3575962"/>
            <a:ext cx="3541354" cy="4182661"/>
            <a:chOff x="0" y="0"/>
            <a:chExt cx="548648" cy="648004"/>
          </a:xfrm>
        </p:grpSpPr>
        <p:sp>
          <p:nvSpPr>
            <p:cNvPr name="Freeform 8" id="8"/>
            <p:cNvSpPr/>
            <p:nvPr/>
          </p:nvSpPr>
          <p:spPr>
            <a:xfrm flipH="false" flipV="false" rot="0">
              <a:off x="0" y="0"/>
              <a:ext cx="548648" cy="648004"/>
            </a:xfrm>
            <a:custGeom>
              <a:avLst/>
              <a:gdLst/>
              <a:ahLst/>
              <a:cxnLst/>
              <a:rect r="r" b="b" t="t" l="l"/>
              <a:pathLst>
                <a:path h="648004" w="548648">
                  <a:moveTo>
                    <a:pt x="0" y="0"/>
                  </a:moveTo>
                  <a:lnTo>
                    <a:pt x="548648" y="0"/>
                  </a:lnTo>
                  <a:lnTo>
                    <a:pt x="548648" y="648004"/>
                  </a:lnTo>
                  <a:lnTo>
                    <a:pt x="0" y="648004"/>
                  </a:lnTo>
                  <a:close/>
                </a:path>
              </a:pathLst>
            </a:custGeom>
            <a:blipFill>
              <a:blip r:embed="rId3"/>
              <a:stretch>
                <a:fillRect l="-25280" t="-40154" r="-48615" b="-80694"/>
              </a:stretch>
            </a:blipFill>
          </p:spPr>
        </p:sp>
      </p:grpSp>
      <p:grpSp>
        <p:nvGrpSpPr>
          <p:cNvPr name="Group 9" id="9"/>
          <p:cNvGrpSpPr/>
          <p:nvPr/>
        </p:nvGrpSpPr>
        <p:grpSpPr>
          <a:xfrm rot="0">
            <a:off x="14172246" y="3575962"/>
            <a:ext cx="3541354" cy="4182661"/>
            <a:chOff x="0" y="0"/>
            <a:chExt cx="548648" cy="648004"/>
          </a:xfrm>
        </p:grpSpPr>
        <p:sp>
          <p:nvSpPr>
            <p:cNvPr name="Freeform 10" id="10"/>
            <p:cNvSpPr/>
            <p:nvPr/>
          </p:nvSpPr>
          <p:spPr>
            <a:xfrm flipH="false" flipV="false" rot="0">
              <a:off x="0" y="0"/>
              <a:ext cx="548648" cy="648004"/>
            </a:xfrm>
            <a:custGeom>
              <a:avLst/>
              <a:gdLst/>
              <a:ahLst/>
              <a:cxnLst/>
              <a:rect r="r" b="b" t="t" l="l"/>
              <a:pathLst>
                <a:path h="648004" w="548648">
                  <a:moveTo>
                    <a:pt x="0" y="0"/>
                  </a:moveTo>
                  <a:lnTo>
                    <a:pt x="548648" y="0"/>
                  </a:lnTo>
                  <a:lnTo>
                    <a:pt x="548648" y="648004"/>
                  </a:lnTo>
                  <a:lnTo>
                    <a:pt x="0" y="648004"/>
                  </a:lnTo>
                  <a:close/>
                </a:path>
              </a:pathLst>
            </a:custGeom>
            <a:blipFill>
              <a:blip r:embed="rId4"/>
              <a:stretch>
                <a:fillRect l="-17905" t="-28039" r="-15336" b="-41179"/>
              </a:stretch>
            </a:blipFill>
          </p:spPr>
        </p:sp>
      </p:grpSp>
      <p:sp>
        <p:nvSpPr>
          <p:cNvPr name="TextBox 11" id="11"/>
          <p:cNvSpPr txBox="true"/>
          <p:nvPr/>
        </p:nvSpPr>
        <p:spPr>
          <a:xfrm rot="0">
            <a:off x="574407" y="1742007"/>
            <a:ext cx="3879575" cy="1236345"/>
          </a:xfrm>
          <a:prstGeom prst="rect">
            <a:avLst/>
          </a:prstGeom>
        </p:spPr>
        <p:txBody>
          <a:bodyPr anchor="t" rtlCol="false" tIns="0" lIns="0" bIns="0" rIns="0">
            <a:spAutoFit/>
          </a:bodyPr>
          <a:lstStyle/>
          <a:p>
            <a:pPr algn="l" marL="0" indent="0" lvl="0">
              <a:lnSpc>
                <a:spcPts val="4830"/>
              </a:lnSpc>
            </a:pPr>
            <a:r>
              <a:rPr lang="en-US" sz="4200" spc="-126">
                <a:solidFill>
                  <a:srgbClr val="171E19"/>
                </a:solidFill>
                <a:latin typeface="Anton"/>
                <a:ea typeface="Anton"/>
                <a:cs typeface="Anton"/>
                <a:sym typeface="Anton"/>
              </a:rPr>
              <a:t>NDEMI OTIENO</a:t>
            </a:r>
            <a:r>
              <a:rPr lang="en-US" sz="4200" spc="-126" strike="noStrike" u="none">
                <a:solidFill>
                  <a:srgbClr val="171E19"/>
                </a:solidFill>
                <a:latin typeface="Anton"/>
                <a:ea typeface="Anton"/>
                <a:cs typeface="Anton"/>
                <a:sym typeface="Anton"/>
              </a:rPr>
              <a:t>,</a:t>
            </a:r>
          </a:p>
          <a:p>
            <a:pPr algn="l" marL="0" indent="0" lvl="0">
              <a:lnSpc>
                <a:spcPts val="4830"/>
              </a:lnSpc>
            </a:pPr>
            <a:r>
              <a:rPr lang="en-US" sz="4200" spc="-126" strike="noStrike" u="none">
                <a:solidFill>
                  <a:srgbClr val="171E19"/>
                </a:solidFill>
                <a:latin typeface="Anton"/>
                <a:ea typeface="Anton"/>
                <a:cs typeface="Anton"/>
                <a:sym typeface="Anton"/>
              </a:rPr>
              <a:t>ANY CITY</a:t>
            </a:r>
          </a:p>
        </p:txBody>
      </p:sp>
      <p:sp>
        <p:nvSpPr>
          <p:cNvPr name="TextBox 12" id="12"/>
          <p:cNvSpPr txBox="true"/>
          <p:nvPr/>
        </p:nvSpPr>
        <p:spPr>
          <a:xfrm rot="0">
            <a:off x="6782767" y="1742007"/>
            <a:ext cx="3879575" cy="1236345"/>
          </a:xfrm>
          <a:prstGeom prst="rect">
            <a:avLst/>
          </a:prstGeom>
        </p:spPr>
        <p:txBody>
          <a:bodyPr anchor="t" rtlCol="false" tIns="0" lIns="0" bIns="0" rIns="0">
            <a:spAutoFit/>
          </a:bodyPr>
          <a:lstStyle/>
          <a:p>
            <a:pPr algn="l" marL="0" indent="0" lvl="0">
              <a:lnSpc>
                <a:spcPts val="4830"/>
              </a:lnSpc>
            </a:pPr>
            <a:r>
              <a:rPr lang="en-US" sz="4200" spc="-126">
                <a:solidFill>
                  <a:srgbClr val="171E19"/>
                </a:solidFill>
                <a:latin typeface="Anton"/>
                <a:ea typeface="Anton"/>
                <a:cs typeface="Anton"/>
                <a:sym typeface="Anton"/>
              </a:rPr>
              <a:t>TAYLOR ALONSO</a:t>
            </a:r>
            <a:r>
              <a:rPr lang="en-US" sz="4200" spc="-126" strike="noStrike" u="none">
                <a:solidFill>
                  <a:srgbClr val="171E19"/>
                </a:solidFill>
                <a:latin typeface="Anton"/>
                <a:ea typeface="Anton"/>
                <a:cs typeface="Anton"/>
                <a:sym typeface="Anton"/>
              </a:rPr>
              <a:t>,</a:t>
            </a:r>
          </a:p>
          <a:p>
            <a:pPr algn="l" marL="0" indent="0" lvl="0">
              <a:lnSpc>
                <a:spcPts val="4830"/>
              </a:lnSpc>
            </a:pPr>
            <a:r>
              <a:rPr lang="en-US" sz="4200" spc="-126" strike="noStrike" u="none">
                <a:solidFill>
                  <a:srgbClr val="171E19"/>
                </a:solidFill>
                <a:latin typeface="Anton"/>
                <a:ea typeface="Anton"/>
                <a:cs typeface="Anton"/>
                <a:sym typeface="Anton"/>
              </a:rPr>
              <a:t>ANY CITY</a:t>
            </a:r>
          </a:p>
        </p:txBody>
      </p:sp>
      <p:sp>
        <p:nvSpPr>
          <p:cNvPr name="TextBox 13" id="13"/>
          <p:cNvSpPr txBox="true"/>
          <p:nvPr/>
        </p:nvSpPr>
        <p:spPr>
          <a:xfrm rot="0">
            <a:off x="12991133" y="1742007"/>
            <a:ext cx="3879575" cy="1236345"/>
          </a:xfrm>
          <a:prstGeom prst="rect">
            <a:avLst/>
          </a:prstGeom>
        </p:spPr>
        <p:txBody>
          <a:bodyPr anchor="t" rtlCol="false" tIns="0" lIns="0" bIns="0" rIns="0">
            <a:spAutoFit/>
          </a:bodyPr>
          <a:lstStyle/>
          <a:p>
            <a:pPr algn="l" marL="0" indent="0" lvl="0">
              <a:lnSpc>
                <a:spcPts val="4830"/>
              </a:lnSpc>
            </a:pPr>
            <a:r>
              <a:rPr lang="en-US" sz="4200" spc="-126">
                <a:solidFill>
                  <a:srgbClr val="171E19"/>
                </a:solidFill>
                <a:latin typeface="Anton"/>
                <a:ea typeface="Anton"/>
                <a:cs typeface="Anton"/>
                <a:sym typeface="Anton"/>
              </a:rPr>
              <a:t>CHIAKI SATO</a:t>
            </a:r>
            <a:r>
              <a:rPr lang="en-US" sz="4200" spc="-126" strike="noStrike" u="none">
                <a:solidFill>
                  <a:srgbClr val="171E19"/>
                </a:solidFill>
                <a:latin typeface="Anton"/>
                <a:ea typeface="Anton"/>
                <a:cs typeface="Anton"/>
                <a:sym typeface="Anton"/>
              </a:rPr>
              <a:t>,</a:t>
            </a:r>
          </a:p>
          <a:p>
            <a:pPr algn="l" marL="0" indent="0" lvl="0">
              <a:lnSpc>
                <a:spcPts val="4830"/>
              </a:lnSpc>
            </a:pPr>
            <a:r>
              <a:rPr lang="en-US" sz="4200" spc="-126" strike="noStrike" u="none">
                <a:solidFill>
                  <a:srgbClr val="171E19"/>
                </a:solidFill>
                <a:latin typeface="Anton"/>
                <a:ea typeface="Anton"/>
                <a:cs typeface="Anton"/>
                <a:sym typeface="Anton"/>
              </a:rPr>
              <a:t>ANY CITY</a:t>
            </a:r>
          </a:p>
        </p:txBody>
      </p:sp>
      <p:sp>
        <p:nvSpPr>
          <p:cNvPr name="TextBox 14" id="14"/>
          <p:cNvSpPr txBox="true"/>
          <p:nvPr/>
        </p:nvSpPr>
        <p:spPr>
          <a:xfrm rot="0">
            <a:off x="574407" y="583932"/>
            <a:ext cx="4767129" cy="354330"/>
          </a:xfrm>
          <a:prstGeom prst="rect">
            <a:avLst/>
          </a:prstGeom>
        </p:spPr>
        <p:txBody>
          <a:bodyPr anchor="t" rtlCol="false" tIns="0" lIns="0" bIns="0" rIns="0">
            <a:spAutoFit/>
          </a:bodyPr>
          <a:lstStyle/>
          <a:p>
            <a:pPr algn="l" marL="0" indent="0" lvl="0">
              <a:lnSpc>
                <a:spcPts val="2640"/>
              </a:lnSpc>
              <a:spcBef>
                <a:spcPct val="0"/>
              </a:spcBef>
            </a:pPr>
            <a:r>
              <a:rPr lang="en-US" sz="2400" strike="noStrike" u="none">
                <a:solidFill>
                  <a:srgbClr val="171E19"/>
                </a:solidFill>
                <a:latin typeface="TT Interphases"/>
                <a:ea typeface="TT Interphases"/>
                <a:cs typeface="TT Interphases"/>
                <a:sym typeface="TT Interphases"/>
              </a:rPr>
              <a:t>TARGET AUDIENCE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71E19"/>
        </a:solidFill>
      </p:bgPr>
    </p:bg>
    <p:spTree>
      <p:nvGrpSpPr>
        <p:cNvPr id="1" name=""/>
        <p:cNvGrpSpPr/>
        <p:nvPr/>
      </p:nvGrpSpPr>
      <p:grpSpPr>
        <a:xfrm>
          <a:off x="0" y="0"/>
          <a:ext cx="0" cy="0"/>
          <a:chOff x="0" y="0"/>
          <a:chExt cx="0" cy="0"/>
        </a:xfrm>
      </p:grpSpPr>
      <p:grpSp>
        <p:nvGrpSpPr>
          <p:cNvPr name="Group 2" id="2"/>
          <p:cNvGrpSpPr/>
          <p:nvPr/>
        </p:nvGrpSpPr>
        <p:grpSpPr>
          <a:xfrm rot="0">
            <a:off x="0" y="2049632"/>
            <a:ext cx="5372080" cy="6187736"/>
            <a:chOff x="0" y="0"/>
            <a:chExt cx="832276" cy="958642"/>
          </a:xfrm>
        </p:grpSpPr>
        <p:sp>
          <p:nvSpPr>
            <p:cNvPr name="Freeform 3" id="3"/>
            <p:cNvSpPr/>
            <p:nvPr/>
          </p:nvSpPr>
          <p:spPr>
            <a:xfrm flipH="false" flipV="false" rot="0">
              <a:off x="0" y="0"/>
              <a:ext cx="832276" cy="958642"/>
            </a:xfrm>
            <a:custGeom>
              <a:avLst/>
              <a:gdLst/>
              <a:ahLst/>
              <a:cxnLst/>
              <a:rect r="r" b="b" t="t" l="l"/>
              <a:pathLst>
                <a:path h="958642" w="832276">
                  <a:moveTo>
                    <a:pt x="0" y="0"/>
                  </a:moveTo>
                  <a:lnTo>
                    <a:pt x="832276" y="0"/>
                  </a:lnTo>
                  <a:lnTo>
                    <a:pt x="832276" y="958642"/>
                  </a:lnTo>
                  <a:lnTo>
                    <a:pt x="0" y="958642"/>
                  </a:lnTo>
                  <a:close/>
                </a:path>
              </a:pathLst>
            </a:custGeom>
            <a:blipFill>
              <a:blip r:embed="rId2"/>
              <a:stretch>
                <a:fillRect l="0" t="-24732" r="0" b="-5494"/>
              </a:stretch>
            </a:blipFill>
          </p:spPr>
        </p:sp>
      </p:grpSp>
      <p:sp>
        <p:nvSpPr>
          <p:cNvPr name="TextBox 4" id="4"/>
          <p:cNvSpPr txBox="true"/>
          <p:nvPr/>
        </p:nvSpPr>
        <p:spPr>
          <a:xfrm rot="0">
            <a:off x="6247914" y="2697480"/>
            <a:ext cx="11465679" cy="4777740"/>
          </a:xfrm>
          <a:prstGeom prst="rect">
            <a:avLst/>
          </a:prstGeom>
        </p:spPr>
        <p:txBody>
          <a:bodyPr anchor="t" rtlCol="false" tIns="0" lIns="0" bIns="0" rIns="0">
            <a:spAutoFit/>
          </a:bodyPr>
          <a:lstStyle/>
          <a:p>
            <a:pPr algn="l" marL="0" indent="0" lvl="0">
              <a:lnSpc>
                <a:spcPts val="5400"/>
              </a:lnSpc>
            </a:pPr>
            <a:r>
              <a:rPr lang="en-US" sz="3600">
                <a:solidFill>
                  <a:srgbClr val="FFFFFF"/>
                </a:solidFill>
                <a:latin typeface="Anton"/>
                <a:ea typeface="Anton"/>
                <a:cs typeface="Anton"/>
                <a:sym typeface="Anton"/>
              </a:rPr>
              <a:t>"THIS CONTEMPORARY SECTIONAL SOFA HAS COMPLETELY TRANSFORMED MY LIVING ROOM! THE DESIGN IS MODERN AND STYLISH, WHILE THE FABRIC IS SOFT YET DURABLE. IT OFFERS PLENTY OF SEATING FOR MY FAMILY AND VISITORS, AND THE CUSHIONS ARE EXCEPTIONALLY COZY. PUTTING IT TOGETHER WAS SIMPLE, AND THE SOFA FEELS VERY ROBUST. I HIGHLY RECOMMEND IT TO ANYONE WANTING TO ENHANCE THEIR LIVING AREA."</a:t>
            </a:r>
          </a:p>
        </p:txBody>
      </p:sp>
      <p:sp>
        <p:nvSpPr>
          <p:cNvPr name="TextBox 5" id="5"/>
          <p:cNvSpPr txBox="true"/>
          <p:nvPr/>
        </p:nvSpPr>
        <p:spPr>
          <a:xfrm rot="0">
            <a:off x="12944872" y="8894713"/>
            <a:ext cx="4768721" cy="817880"/>
          </a:xfrm>
          <a:prstGeom prst="rect">
            <a:avLst/>
          </a:prstGeom>
        </p:spPr>
        <p:txBody>
          <a:bodyPr anchor="t" rtlCol="false" tIns="0" lIns="0" bIns="0" rIns="0">
            <a:spAutoFit/>
          </a:bodyPr>
          <a:lstStyle/>
          <a:p>
            <a:pPr algn="r" marL="0" indent="0" lvl="0">
              <a:lnSpc>
                <a:spcPts val="3219"/>
              </a:lnSpc>
              <a:spcBef>
                <a:spcPct val="0"/>
              </a:spcBef>
            </a:pPr>
            <a:r>
              <a:rPr lang="en-US" b="true" sz="2799">
                <a:solidFill>
                  <a:srgbClr val="FFFFFF"/>
                </a:solidFill>
                <a:latin typeface="TT Interphases Bold"/>
                <a:ea typeface="TT Interphases Bold"/>
                <a:cs typeface="TT Interphases Bold"/>
                <a:sym typeface="TT Interphases Bold"/>
              </a:rPr>
              <a:t>LORNA ALVARADO</a:t>
            </a:r>
            <a:r>
              <a:rPr lang="en-US" b="true" sz="2799" strike="noStrike" u="none">
                <a:solidFill>
                  <a:srgbClr val="FFFFFF"/>
                </a:solidFill>
                <a:latin typeface="TT Interphases Bold"/>
                <a:ea typeface="TT Interphases Bold"/>
                <a:cs typeface="TT Interphases Bold"/>
                <a:sym typeface="TT Interphases Bold"/>
              </a:rPr>
              <a:t>,</a:t>
            </a:r>
          </a:p>
          <a:p>
            <a:pPr algn="r" marL="0" indent="0" lvl="0">
              <a:lnSpc>
                <a:spcPts val="3219"/>
              </a:lnSpc>
              <a:spcBef>
                <a:spcPct val="0"/>
              </a:spcBef>
            </a:pPr>
            <a:r>
              <a:rPr lang="en-US" b="true" sz="2799" strike="noStrike" u="none">
                <a:solidFill>
                  <a:srgbClr val="FFFFFF"/>
                </a:solidFill>
                <a:latin typeface="TT Interphases Bold"/>
                <a:ea typeface="TT Interphases Bold"/>
                <a:cs typeface="TT Interphases Bold"/>
                <a:sym typeface="TT Interphases Bold"/>
              </a:rPr>
              <a:t>ANY CITY</a:t>
            </a:r>
          </a:p>
        </p:txBody>
      </p:sp>
      <p:sp>
        <p:nvSpPr>
          <p:cNvPr name="TextBox 6" id="6"/>
          <p:cNvSpPr txBox="true"/>
          <p:nvPr/>
        </p:nvSpPr>
        <p:spPr>
          <a:xfrm rot="0">
            <a:off x="574407" y="583932"/>
            <a:ext cx="4158570" cy="354330"/>
          </a:xfrm>
          <a:prstGeom prst="rect">
            <a:avLst/>
          </a:prstGeom>
        </p:spPr>
        <p:txBody>
          <a:bodyPr anchor="t" rtlCol="false" tIns="0" lIns="0" bIns="0" rIns="0">
            <a:spAutoFit/>
          </a:bodyPr>
          <a:lstStyle/>
          <a:p>
            <a:pPr algn="l" marL="0" indent="0" lvl="0">
              <a:lnSpc>
                <a:spcPts val="2640"/>
              </a:lnSpc>
              <a:spcBef>
                <a:spcPct val="0"/>
              </a:spcBef>
            </a:pPr>
            <a:r>
              <a:rPr lang="en-US" sz="2400" strike="noStrike" u="none">
                <a:solidFill>
                  <a:srgbClr val="FFFFFF"/>
                </a:solidFill>
                <a:latin typeface="TT Interphases"/>
                <a:ea typeface="TT Interphases"/>
                <a:cs typeface="TT Interphases"/>
                <a:sym typeface="TT Interphases"/>
              </a:rPr>
              <a:t>CLIENT REVIEW</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00551" y="1238123"/>
            <a:ext cx="6513042" cy="8474470"/>
            <a:chOff x="0" y="0"/>
            <a:chExt cx="1009041" cy="1312917"/>
          </a:xfrm>
        </p:grpSpPr>
        <p:sp>
          <p:nvSpPr>
            <p:cNvPr name="Freeform 3" id="3"/>
            <p:cNvSpPr/>
            <p:nvPr/>
          </p:nvSpPr>
          <p:spPr>
            <a:xfrm flipH="false" flipV="false" rot="0">
              <a:off x="0" y="0"/>
              <a:ext cx="1009041" cy="1312917"/>
            </a:xfrm>
            <a:custGeom>
              <a:avLst/>
              <a:gdLst/>
              <a:ahLst/>
              <a:cxnLst/>
              <a:rect r="r" b="b" t="t" l="l"/>
              <a:pathLst>
                <a:path h="1312917" w="1009041">
                  <a:moveTo>
                    <a:pt x="0" y="0"/>
                  </a:moveTo>
                  <a:lnTo>
                    <a:pt x="1009041" y="0"/>
                  </a:lnTo>
                  <a:lnTo>
                    <a:pt x="1009041" y="1312917"/>
                  </a:lnTo>
                  <a:lnTo>
                    <a:pt x="0" y="1312917"/>
                  </a:lnTo>
                  <a:close/>
                </a:path>
              </a:pathLst>
            </a:custGeom>
            <a:blipFill>
              <a:blip r:embed="rId2"/>
              <a:stretch>
                <a:fillRect l="0" t="-15282" r="0" b="0"/>
              </a:stretch>
            </a:blipFill>
          </p:spPr>
        </p:sp>
      </p:grpSp>
      <p:grpSp>
        <p:nvGrpSpPr>
          <p:cNvPr name="Group 4" id="4"/>
          <p:cNvGrpSpPr/>
          <p:nvPr/>
        </p:nvGrpSpPr>
        <p:grpSpPr>
          <a:xfrm rot="0">
            <a:off x="3470917" y="4571120"/>
            <a:ext cx="1144760" cy="114476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E19"/>
            </a:solidFill>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3839"/>
                </a:lnSpc>
              </a:pPr>
              <a:r>
                <a:rPr lang="en-US" sz="3199">
                  <a:solidFill>
                    <a:srgbClr val="FFFFFF"/>
                  </a:solidFill>
                  <a:latin typeface="Anton"/>
                  <a:ea typeface="Anton"/>
                  <a:cs typeface="Anton"/>
                  <a:sym typeface="Anton"/>
                </a:rPr>
                <a:t>01</a:t>
              </a:r>
            </a:p>
          </p:txBody>
        </p:sp>
      </p:grpSp>
      <p:sp>
        <p:nvSpPr>
          <p:cNvPr name="TextBox 7" id="7"/>
          <p:cNvSpPr txBox="true"/>
          <p:nvPr/>
        </p:nvSpPr>
        <p:spPr>
          <a:xfrm rot="0">
            <a:off x="574407" y="740601"/>
            <a:ext cx="8569593" cy="1166494"/>
          </a:xfrm>
          <a:prstGeom prst="rect">
            <a:avLst/>
          </a:prstGeom>
        </p:spPr>
        <p:txBody>
          <a:bodyPr anchor="t" rtlCol="false" tIns="0" lIns="0" bIns="0" rIns="0">
            <a:spAutoFit/>
          </a:bodyPr>
          <a:lstStyle/>
          <a:p>
            <a:pPr algn="l" marL="0" indent="0" lvl="1">
              <a:lnSpc>
                <a:spcPts val="8799"/>
              </a:lnSpc>
              <a:spcBef>
                <a:spcPct val="0"/>
              </a:spcBef>
            </a:pPr>
            <a:r>
              <a:rPr lang="en-US" sz="8799" spc="-263" strike="noStrike" u="none">
                <a:solidFill>
                  <a:srgbClr val="171E19"/>
                </a:solidFill>
                <a:latin typeface="Anton"/>
                <a:ea typeface="Anton"/>
                <a:cs typeface="Anton"/>
                <a:sym typeface="Anton"/>
              </a:rPr>
              <a:t>REFERENCES</a:t>
            </a:r>
          </a:p>
        </p:txBody>
      </p:sp>
      <p:sp>
        <p:nvSpPr>
          <p:cNvPr name="TextBox 8" id="8"/>
          <p:cNvSpPr txBox="true"/>
          <p:nvPr/>
        </p:nvSpPr>
        <p:spPr>
          <a:xfrm rot="0">
            <a:off x="6095216" y="8782050"/>
            <a:ext cx="4529656" cy="962025"/>
          </a:xfrm>
          <a:prstGeom prst="rect">
            <a:avLst/>
          </a:prstGeom>
        </p:spPr>
        <p:txBody>
          <a:bodyPr anchor="t" rtlCol="false" tIns="0" lIns="0" bIns="0" rIns="0">
            <a:spAutoFit/>
          </a:bodyPr>
          <a:lstStyle/>
          <a:p>
            <a:pPr algn="l" marL="0" indent="0" lvl="0">
              <a:lnSpc>
                <a:spcPts val="3840"/>
              </a:lnSpc>
            </a:pPr>
            <a:r>
              <a:rPr lang="en-US" sz="3200" spc="-96" strike="noStrike" u="none">
                <a:solidFill>
                  <a:srgbClr val="171E19"/>
                </a:solidFill>
                <a:latin typeface="TT Interphases"/>
                <a:ea typeface="TT Interphases"/>
                <a:cs typeface="TT Interphases"/>
                <a:sym typeface="TT Interphases"/>
              </a:rPr>
              <a:t>SOME NICE THINGS TO INSPIRE CREATIVES.</a:t>
            </a:r>
          </a:p>
        </p:txBody>
      </p:sp>
      <p:sp>
        <p:nvSpPr>
          <p:cNvPr name="TextBox 9" id="9"/>
          <p:cNvSpPr txBox="true"/>
          <p:nvPr/>
        </p:nvSpPr>
        <p:spPr>
          <a:xfrm rot="0">
            <a:off x="4932648" y="4760595"/>
            <a:ext cx="2614521" cy="69913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Love the perspective in this product shot.</a:t>
            </a:r>
          </a:p>
        </p:txBody>
      </p:sp>
      <p:sp>
        <p:nvSpPr>
          <p:cNvPr name="Freeform 10" id="10"/>
          <p:cNvSpPr/>
          <p:nvPr/>
        </p:nvSpPr>
        <p:spPr>
          <a:xfrm flipH="false" flipV="false" rot="0">
            <a:off x="574407" y="9445893"/>
            <a:ext cx="266700" cy="266700"/>
          </a:xfrm>
          <a:custGeom>
            <a:avLst/>
            <a:gdLst/>
            <a:ahLst/>
            <a:cxnLst/>
            <a:rect r="r" b="b" t="t" l="l"/>
            <a:pathLst>
              <a:path h="266700" w="266700">
                <a:moveTo>
                  <a:pt x="0" y="0"/>
                </a:moveTo>
                <a:lnTo>
                  <a:pt x="266700" y="0"/>
                </a:lnTo>
                <a:lnTo>
                  <a:pt x="266700" y="266700"/>
                </a:lnTo>
                <a:lnTo>
                  <a:pt x="0" y="266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4407" y="8546099"/>
            <a:ext cx="17139186" cy="1166494"/>
          </a:xfrm>
          <a:prstGeom prst="rect">
            <a:avLst/>
          </a:prstGeom>
        </p:spPr>
        <p:txBody>
          <a:bodyPr anchor="t" rtlCol="false" tIns="0" lIns="0" bIns="0" rIns="0">
            <a:spAutoFit/>
          </a:bodyPr>
          <a:lstStyle/>
          <a:p>
            <a:pPr algn="r" marL="0" indent="0" lvl="1">
              <a:lnSpc>
                <a:spcPts val="8799"/>
              </a:lnSpc>
              <a:spcBef>
                <a:spcPct val="0"/>
              </a:spcBef>
            </a:pPr>
            <a:r>
              <a:rPr lang="en-US" sz="8799" spc="-263" strike="noStrike" u="none">
                <a:solidFill>
                  <a:srgbClr val="171E19"/>
                </a:solidFill>
                <a:latin typeface="Anton"/>
                <a:ea typeface="Anton"/>
                <a:cs typeface="Anton"/>
                <a:sym typeface="Anton"/>
              </a:rPr>
              <a:t>SOME NICE THINGS TO INSPIRE CREATIVES.</a:t>
            </a:r>
          </a:p>
        </p:txBody>
      </p:sp>
      <p:sp>
        <p:nvSpPr>
          <p:cNvPr name="TextBox 3" id="3"/>
          <p:cNvSpPr txBox="true"/>
          <p:nvPr/>
        </p:nvSpPr>
        <p:spPr>
          <a:xfrm rot="0">
            <a:off x="574407" y="583932"/>
            <a:ext cx="3411805" cy="354330"/>
          </a:xfrm>
          <a:prstGeom prst="rect">
            <a:avLst/>
          </a:prstGeom>
        </p:spPr>
        <p:txBody>
          <a:bodyPr anchor="t" rtlCol="false" tIns="0" lIns="0" bIns="0" rIns="0">
            <a:spAutoFit/>
          </a:bodyPr>
          <a:lstStyle/>
          <a:p>
            <a:pPr algn="l" marL="0" indent="0" lvl="0">
              <a:lnSpc>
                <a:spcPts val="2640"/>
              </a:lnSpc>
              <a:spcBef>
                <a:spcPct val="0"/>
              </a:spcBef>
            </a:pPr>
            <a:r>
              <a:rPr lang="en-US" sz="2400" strike="noStrike" u="none">
                <a:solidFill>
                  <a:srgbClr val="171E19"/>
                </a:solidFill>
                <a:latin typeface="TT Interphases"/>
                <a:ea typeface="TT Interphases"/>
                <a:cs typeface="TT Interphases"/>
                <a:sym typeface="TT Interphases"/>
              </a:rPr>
              <a:t>REFERENCES</a:t>
            </a:r>
          </a:p>
        </p:txBody>
      </p:sp>
      <p:grpSp>
        <p:nvGrpSpPr>
          <p:cNvPr name="Group 4" id="4"/>
          <p:cNvGrpSpPr/>
          <p:nvPr/>
        </p:nvGrpSpPr>
        <p:grpSpPr>
          <a:xfrm rot="0">
            <a:off x="4464950" y="4084075"/>
            <a:ext cx="1144760" cy="114476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E19"/>
            </a:solidFill>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3839"/>
                </a:lnSpc>
              </a:pPr>
              <a:r>
                <a:rPr lang="en-US" sz="3199">
                  <a:solidFill>
                    <a:srgbClr val="FFFFFF"/>
                  </a:solidFill>
                  <a:latin typeface="Anton"/>
                  <a:ea typeface="Anton"/>
                  <a:cs typeface="Anton"/>
                  <a:sym typeface="Anton"/>
                </a:rPr>
                <a:t>02</a:t>
              </a:r>
            </a:p>
          </p:txBody>
        </p:sp>
      </p:grpSp>
      <p:grpSp>
        <p:nvGrpSpPr>
          <p:cNvPr name="Group 7" id="7"/>
          <p:cNvGrpSpPr/>
          <p:nvPr/>
        </p:nvGrpSpPr>
        <p:grpSpPr>
          <a:xfrm rot="0">
            <a:off x="13734902" y="4084075"/>
            <a:ext cx="1144760" cy="114476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E19"/>
            </a:solidFill>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3839"/>
                </a:lnSpc>
              </a:pPr>
              <a:r>
                <a:rPr lang="en-US" sz="3199">
                  <a:solidFill>
                    <a:srgbClr val="FFFFFF"/>
                  </a:solidFill>
                  <a:latin typeface="Anton"/>
                  <a:ea typeface="Anton"/>
                  <a:cs typeface="Anton"/>
                  <a:sym typeface="Anton"/>
                </a:rPr>
                <a:t>03</a:t>
              </a:r>
            </a:p>
          </p:txBody>
        </p:sp>
      </p:grpSp>
      <p:sp>
        <p:nvSpPr>
          <p:cNvPr name="TextBox 10" id="10"/>
          <p:cNvSpPr txBox="true"/>
          <p:nvPr/>
        </p:nvSpPr>
        <p:spPr>
          <a:xfrm rot="0">
            <a:off x="5926681" y="4092575"/>
            <a:ext cx="2516960" cy="106108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Inspirational mood shots for future marketing campaigns</a:t>
            </a:r>
          </a:p>
        </p:txBody>
      </p:sp>
      <p:sp>
        <p:nvSpPr>
          <p:cNvPr name="TextBox 11" id="11"/>
          <p:cNvSpPr txBox="true"/>
          <p:nvPr/>
        </p:nvSpPr>
        <p:spPr>
          <a:xfrm rot="0">
            <a:off x="15196633" y="4092575"/>
            <a:ext cx="2516960" cy="106108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Minimalist abstract decoration fits the ambience.</a:t>
            </a:r>
          </a:p>
        </p:txBody>
      </p:sp>
      <p:grpSp>
        <p:nvGrpSpPr>
          <p:cNvPr name="Group 12" id="12"/>
          <p:cNvGrpSpPr/>
          <p:nvPr/>
        </p:nvGrpSpPr>
        <p:grpSpPr>
          <a:xfrm rot="0">
            <a:off x="9844359" y="1988270"/>
            <a:ext cx="3576218" cy="5336371"/>
            <a:chOff x="0" y="0"/>
            <a:chExt cx="554050" cy="826743"/>
          </a:xfrm>
        </p:grpSpPr>
        <p:sp>
          <p:nvSpPr>
            <p:cNvPr name="Freeform 13" id="13"/>
            <p:cNvSpPr/>
            <p:nvPr/>
          </p:nvSpPr>
          <p:spPr>
            <a:xfrm flipH="false" flipV="false" rot="0">
              <a:off x="0" y="0"/>
              <a:ext cx="554050" cy="826743"/>
            </a:xfrm>
            <a:custGeom>
              <a:avLst/>
              <a:gdLst/>
              <a:ahLst/>
              <a:cxnLst/>
              <a:rect r="r" b="b" t="t" l="l"/>
              <a:pathLst>
                <a:path h="826743" w="554050">
                  <a:moveTo>
                    <a:pt x="0" y="0"/>
                  </a:moveTo>
                  <a:lnTo>
                    <a:pt x="554050" y="0"/>
                  </a:lnTo>
                  <a:lnTo>
                    <a:pt x="554050" y="826743"/>
                  </a:lnTo>
                  <a:lnTo>
                    <a:pt x="0" y="826743"/>
                  </a:lnTo>
                  <a:close/>
                </a:path>
              </a:pathLst>
            </a:custGeom>
            <a:blipFill>
              <a:blip r:embed="rId2"/>
              <a:stretch>
                <a:fillRect l="0" t="-9758" r="-9446" b="-261"/>
              </a:stretch>
            </a:blipFill>
          </p:spPr>
        </p:sp>
      </p:grpSp>
      <p:grpSp>
        <p:nvGrpSpPr>
          <p:cNvPr name="Group 14" id="14"/>
          <p:cNvGrpSpPr/>
          <p:nvPr/>
        </p:nvGrpSpPr>
        <p:grpSpPr>
          <a:xfrm rot="0">
            <a:off x="574407" y="1988270"/>
            <a:ext cx="3576218" cy="5336371"/>
            <a:chOff x="0" y="0"/>
            <a:chExt cx="554050" cy="826743"/>
          </a:xfrm>
        </p:grpSpPr>
        <p:sp>
          <p:nvSpPr>
            <p:cNvPr name="Freeform 15" id="15"/>
            <p:cNvSpPr/>
            <p:nvPr/>
          </p:nvSpPr>
          <p:spPr>
            <a:xfrm flipH="false" flipV="false" rot="0">
              <a:off x="0" y="0"/>
              <a:ext cx="554050" cy="826743"/>
            </a:xfrm>
            <a:custGeom>
              <a:avLst/>
              <a:gdLst/>
              <a:ahLst/>
              <a:cxnLst/>
              <a:rect r="r" b="b" t="t" l="l"/>
              <a:pathLst>
                <a:path h="826743" w="554050">
                  <a:moveTo>
                    <a:pt x="0" y="0"/>
                  </a:moveTo>
                  <a:lnTo>
                    <a:pt x="554050" y="0"/>
                  </a:lnTo>
                  <a:lnTo>
                    <a:pt x="554050" y="826743"/>
                  </a:lnTo>
                  <a:lnTo>
                    <a:pt x="0" y="826743"/>
                  </a:lnTo>
                  <a:close/>
                </a:path>
              </a:pathLst>
            </a:custGeom>
            <a:blipFill>
              <a:blip r:embed="rId3"/>
              <a:stretch>
                <a:fillRect l="0" t="0" r="0" b="-523"/>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94847" y="0"/>
            <a:ext cx="8741555" cy="8113540"/>
            <a:chOff x="0" y="0"/>
            <a:chExt cx="1354296" cy="1257000"/>
          </a:xfrm>
        </p:grpSpPr>
        <p:sp>
          <p:nvSpPr>
            <p:cNvPr name="Freeform 3" id="3"/>
            <p:cNvSpPr/>
            <p:nvPr/>
          </p:nvSpPr>
          <p:spPr>
            <a:xfrm flipH="false" flipV="false" rot="0">
              <a:off x="0" y="0"/>
              <a:ext cx="1354296" cy="1257000"/>
            </a:xfrm>
            <a:custGeom>
              <a:avLst/>
              <a:gdLst/>
              <a:ahLst/>
              <a:cxnLst/>
              <a:rect r="r" b="b" t="t" l="l"/>
              <a:pathLst>
                <a:path h="1257000" w="1354296">
                  <a:moveTo>
                    <a:pt x="0" y="0"/>
                  </a:moveTo>
                  <a:lnTo>
                    <a:pt x="1354296" y="0"/>
                  </a:lnTo>
                  <a:lnTo>
                    <a:pt x="1354296" y="1257000"/>
                  </a:lnTo>
                  <a:lnTo>
                    <a:pt x="0" y="1257000"/>
                  </a:lnTo>
                  <a:close/>
                </a:path>
              </a:pathLst>
            </a:custGeom>
            <a:blipFill>
              <a:blip r:embed="rId2"/>
              <a:stretch>
                <a:fillRect l="0" t="-20603" r="0" b="-41006"/>
              </a:stretch>
            </a:blipFill>
          </p:spPr>
        </p:sp>
      </p:grpSp>
      <p:grpSp>
        <p:nvGrpSpPr>
          <p:cNvPr name="Group 4" id="4"/>
          <p:cNvGrpSpPr/>
          <p:nvPr/>
        </p:nvGrpSpPr>
        <p:grpSpPr>
          <a:xfrm rot="0">
            <a:off x="10469415" y="2173460"/>
            <a:ext cx="5532430" cy="7539133"/>
            <a:chOff x="0" y="0"/>
            <a:chExt cx="857118" cy="1168009"/>
          </a:xfrm>
        </p:grpSpPr>
        <p:sp>
          <p:nvSpPr>
            <p:cNvPr name="Freeform 5" id="5"/>
            <p:cNvSpPr/>
            <p:nvPr/>
          </p:nvSpPr>
          <p:spPr>
            <a:xfrm flipH="false" flipV="false" rot="0">
              <a:off x="0" y="0"/>
              <a:ext cx="857118" cy="1168009"/>
            </a:xfrm>
            <a:custGeom>
              <a:avLst/>
              <a:gdLst/>
              <a:ahLst/>
              <a:cxnLst/>
              <a:rect r="r" b="b" t="t" l="l"/>
              <a:pathLst>
                <a:path h="1168009" w="857118">
                  <a:moveTo>
                    <a:pt x="0" y="0"/>
                  </a:moveTo>
                  <a:lnTo>
                    <a:pt x="857118" y="0"/>
                  </a:lnTo>
                  <a:lnTo>
                    <a:pt x="857118" y="1168009"/>
                  </a:lnTo>
                  <a:lnTo>
                    <a:pt x="0" y="1168009"/>
                  </a:lnTo>
                  <a:close/>
                </a:path>
              </a:pathLst>
            </a:custGeom>
            <a:blipFill>
              <a:blip r:embed="rId3"/>
              <a:stretch>
                <a:fillRect l="0" t="-5037" r="0" b="-5037"/>
              </a:stretch>
            </a:blipFill>
          </p:spPr>
        </p:sp>
      </p:grpSp>
      <p:sp>
        <p:nvSpPr>
          <p:cNvPr name="TextBox 6" id="6"/>
          <p:cNvSpPr txBox="true"/>
          <p:nvPr/>
        </p:nvSpPr>
        <p:spPr>
          <a:xfrm rot="0">
            <a:off x="574407" y="9358263"/>
            <a:ext cx="3341346" cy="354330"/>
          </a:xfrm>
          <a:prstGeom prst="rect">
            <a:avLst/>
          </a:prstGeom>
        </p:spPr>
        <p:txBody>
          <a:bodyPr anchor="t" rtlCol="false" tIns="0" lIns="0" bIns="0" rIns="0">
            <a:spAutoFit/>
          </a:bodyPr>
          <a:lstStyle/>
          <a:p>
            <a:pPr algn="l" marL="0" indent="0" lvl="0">
              <a:lnSpc>
                <a:spcPts val="2640"/>
              </a:lnSpc>
              <a:spcBef>
                <a:spcPct val="0"/>
              </a:spcBef>
            </a:pPr>
            <a:r>
              <a:rPr lang="en-US" sz="2400" strike="noStrike" u="none">
                <a:solidFill>
                  <a:srgbClr val="171E19"/>
                </a:solidFill>
                <a:latin typeface="TT Interphases"/>
                <a:ea typeface="TT Interphases"/>
                <a:cs typeface="TT Interphases"/>
                <a:sym typeface="TT Interphases"/>
              </a:rPr>
              <a:t>REFERENCES</a:t>
            </a:r>
          </a:p>
        </p:txBody>
      </p:sp>
      <p:grpSp>
        <p:nvGrpSpPr>
          <p:cNvPr name="Group 7" id="7"/>
          <p:cNvGrpSpPr/>
          <p:nvPr/>
        </p:nvGrpSpPr>
        <p:grpSpPr>
          <a:xfrm rot="0">
            <a:off x="16568833" y="2173460"/>
            <a:ext cx="1144760" cy="114476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E19"/>
            </a:solidFill>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3839"/>
                </a:lnSpc>
              </a:pPr>
              <a:r>
                <a:rPr lang="en-US" sz="3199">
                  <a:solidFill>
                    <a:srgbClr val="FFFFFF"/>
                  </a:solidFill>
                  <a:latin typeface="Anton"/>
                  <a:ea typeface="Anton"/>
                  <a:cs typeface="Anton"/>
                  <a:sym typeface="Anton"/>
                </a:rPr>
                <a:t>05</a:t>
              </a:r>
            </a:p>
          </p:txBody>
        </p:sp>
      </p:grpSp>
      <p:grpSp>
        <p:nvGrpSpPr>
          <p:cNvPr name="Group 10" id="10"/>
          <p:cNvGrpSpPr/>
          <p:nvPr/>
        </p:nvGrpSpPr>
        <p:grpSpPr>
          <a:xfrm rot="0">
            <a:off x="574407" y="6968779"/>
            <a:ext cx="1144760" cy="114476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E19"/>
            </a:solidFill>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3839"/>
                </a:lnSpc>
              </a:pPr>
              <a:r>
                <a:rPr lang="en-US" sz="3199">
                  <a:solidFill>
                    <a:srgbClr val="FFFFFF"/>
                  </a:solidFill>
                  <a:latin typeface="Anton"/>
                  <a:ea typeface="Anton"/>
                  <a:cs typeface="Anton"/>
                  <a:sym typeface="Anton"/>
                </a:rPr>
                <a:t>04</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4407" y="8293678"/>
            <a:ext cx="4338466" cy="6267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COMPETITOR 01</a:t>
            </a:r>
          </a:p>
        </p:txBody>
      </p:sp>
      <p:sp>
        <p:nvSpPr>
          <p:cNvPr name="TextBox 3" id="3"/>
          <p:cNvSpPr txBox="true"/>
          <p:nvPr/>
        </p:nvSpPr>
        <p:spPr>
          <a:xfrm rot="0">
            <a:off x="6687563" y="8293678"/>
            <a:ext cx="4338466" cy="6267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COMPETITOR 02</a:t>
            </a:r>
          </a:p>
        </p:txBody>
      </p:sp>
      <p:sp>
        <p:nvSpPr>
          <p:cNvPr name="TextBox 4" id="4"/>
          <p:cNvSpPr txBox="true"/>
          <p:nvPr/>
        </p:nvSpPr>
        <p:spPr>
          <a:xfrm rot="0">
            <a:off x="12800719" y="8293678"/>
            <a:ext cx="4338466" cy="6267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COMPETITOR 03</a:t>
            </a:r>
          </a:p>
        </p:txBody>
      </p:sp>
      <p:sp>
        <p:nvSpPr>
          <p:cNvPr name="TextBox 5" id="5"/>
          <p:cNvSpPr txBox="true"/>
          <p:nvPr/>
        </p:nvSpPr>
        <p:spPr>
          <a:xfrm rot="0">
            <a:off x="574407" y="9091563"/>
            <a:ext cx="4338466" cy="621030"/>
          </a:xfrm>
          <a:prstGeom prst="rect">
            <a:avLst/>
          </a:prstGeom>
        </p:spPr>
        <p:txBody>
          <a:bodyPr anchor="t" rtlCol="false" tIns="0" lIns="0" bIns="0" rIns="0">
            <a:spAutoFit/>
          </a:bodyPr>
          <a:lstStyle/>
          <a:p>
            <a:pPr algn="l" marL="0" indent="0" lvl="0">
              <a:lnSpc>
                <a:spcPts val="2520"/>
              </a:lnSpc>
            </a:pPr>
            <a:r>
              <a:rPr lang="en-US" sz="1800">
                <a:solidFill>
                  <a:srgbClr val="171E19"/>
                </a:solidFill>
                <a:latin typeface="TT Interphases"/>
                <a:ea typeface="TT Interphases"/>
                <a:cs typeface="TT Interphases"/>
                <a:sym typeface="TT Interphases"/>
              </a:rPr>
              <a:t>An Insta fave that's a hit with cool kids and known for its inclusive style.</a:t>
            </a:r>
          </a:p>
        </p:txBody>
      </p:sp>
      <p:sp>
        <p:nvSpPr>
          <p:cNvPr name="TextBox 6" id="6"/>
          <p:cNvSpPr txBox="true"/>
          <p:nvPr/>
        </p:nvSpPr>
        <p:spPr>
          <a:xfrm rot="0">
            <a:off x="6687563" y="9091563"/>
            <a:ext cx="4338466" cy="621030"/>
          </a:xfrm>
          <a:prstGeom prst="rect">
            <a:avLst/>
          </a:prstGeom>
        </p:spPr>
        <p:txBody>
          <a:bodyPr anchor="t" rtlCol="false" tIns="0" lIns="0" bIns="0" rIns="0">
            <a:spAutoFit/>
          </a:bodyPr>
          <a:lstStyle/>
          <a:p>
            <a:pPr algn="l" marL="0" indent="0" lvl="0">
              <a:lnSpc>
                <a:spcPts val="2520"/>
              </a:lnSpc>
            </a:pPr>
            <a:r>
              <a:rPr lang="en-US" sz="1800">
                <a:solidFill>
                  <a:srgbClr val="171E19"/>
                </a:solidFill>
                <a:latin typeface="TT Interphases"/>
                <a:ea typeface="TT Interphases"/>
                <a:cs typeface="TT Interphases"/>
                <a:sym typeface="TT Interphases"/>
              </a:rPr>
              <a:t>The brand may be pretty, but it's also pricey.</a:t>
            </a:r>
          </a:p>
        </p:txBody>
      </p:sp>
      <p:sp>
        <p:nvSpPr>
          <p:cNvPr name="TextBox 7" id="7"/>
          <p:cNvSpPr txBox="true"/>
          <p:nvPr/>
        </p:nvSpPr>
        <p:spPr>
          <a:xfrm rot="0">
            <a:off x="12800719" y="9091563"/>
            <a:ext cx="4338466" cy="621030"/>
          </a:xfrm>
          <a:prstGeom prst="rect">
            <a:avLst/>
          </a:prstGeom>
        </p:spPr>
        <p:txBody>
          <a:bodyPr anchor="t" rtlCol="false" tIns="0" lIns="0" bIns="0" rIns="0">
            <a:spAutoFit/>
          </a:bodyPr>
          <a:lstStyle/>
          <a:p>
            <a:pPr algn="l" marL="0" indent="0" lvl="0">
              <a:lnSpc>
                <a:spcPts val="2520"/>
              </a:lnSpc>
            </a:pPr>
            <a:r>
              <a:rPr lang="en-US" sz="1800">
                <a:solidFill>
                  <a:srgbClr val="171E19"/>
                </a:solidFill>
                <a:latin typeface="TT Interphases"/>
                <a:ea typeface="TT Interphases"/>
                <a:cs typeface="TT Interphases"/>
                <a:sym typeface="TT Interphases"/>
              </a:rPr>
              <a:t>An oldie but a goodie. Classic, dependable, consistent, but not inspiring.</a:t>
            </a:r>
          </a:p>
        </p:txBody>
      </p:sp>
      <p:grpSp>
        <p:nvGrpSpPr>
          <p:cNvPr name="Group 8" id="8"/>
          <p:cNvGrpSpPr/>
          <p:nvPr/>
        </p:nvGrpSpPr>
        <p:grpSpPr>
          <a:xfrm rot="0">
            <a:off x="1148814" y="2747906"/>
            <a:ext cx="4338466" cy="4791187"/>
            <a:chOff x="0" y="0"/>
            <a:chExt cx="672142" cy="742280"/>
          </a:xfrm>
        </p:grpSpPr>
        <p:sp>
          <p:nvSpPr>
            <p:cNvPr name="Freeform 9" id="9"/>
            <p:cNvSpPr/>
            <p:nvPr/>
          </p:nvSpPr>
          <p:spPr>
            <a:xfrm flipH="false" flipV="false" rot="0">
              <a:off x="0" y="0"/>
              <a:ext cx="672142" cy="742280"/>
            </a:xfrm>
            <a:custGeom>
              <a:avLst/>
              <a:gdLst/>
              <a:ahLst/>
              <a:cxnLst/>
              <a:rect r="r" b="b" t="t" l="l"/>
              <a:pathLst>
                <a:path h="742280" w="672142">
                  <a:moveTo>
                    <a:pt x="0" y="0"/>
                  </a:moveTo>
                  <a:lnTo>
                    <a:pt x="672142" y="0"/>
                  </a:lnTo>
                  <a:lnTo>
                    <a:pt x="672142" y="742280"/>
                  </a:lnTo>
                  <a:lnTo>
                    <a:pt x="0" y="742280"/>
                  </a:lnTo>
                  <a:close/>
                </a:path>
              </a:pathLst>
            </a:custGeom>
            <a:blipFill>
              <a:blip r:embed="rId2"/>
              <a:stretch>
                <a:fillRect l="-20104" t="-4005" r="-9848" b="-72285"/>
              </a:stretch>
            </a:blipFill>
          </p:spPr>
        </p:sp>
      </p:grpSp>
      <p:grpSp>
        <p:nvGrpSpPr>
          <p:cNvPr name="Group 10" id="10"/>
          <p:cNvGrpSpPr/>
          <p:nvPr/>
        </p:nvGrpSpPr>
        <p:grpSpPr>
          <a:xfrm rot="0">
            <a:off x="7261970" y="2747906"/>
            <a:ext cx="4338466" cy="4791187"/>
            <a:chOff x="0" y="0"/>
            <a:chExt cx="672142" cy="742280"/>
          </a:xfrm>
        </p:grpSpPr>
        <p:sp>
          <p:nvSpPr>
            <p:cNvPr name="Freeform 11" id="11"/>
            <p:cNvSpPr/>
            <p:nvPr/>
          </p:nvSpPr>
          <p:spPr>
            <a:xfrm flipH="false" flipV="false" rot="0">
              <a:off x="0" y="0"/>
              <a:ext cx="672142" cy="742280"/>
            </a:xfrm>
            <a:custGeom>
              <a:avLst/>
              <a:gdLst/>
              <a:ahLst/>
              <a:cxnLst/>
              <a:rect r="r" b="b" t="t" l="l"/>
              <a:pathLst>
                <a:path h="742280" w="672142">
                  <a:moveTo>
                    <a:pt x="0" y="0"/>
                  </a:moveTo>
                  <a:lnTo>
                    <a:pt x="672142" y="0"/>
                  </a:lnTo>
                  <a:lnTo>
                    <a:pt x="672142" y="742280"/>
                  </a:lnTo>
                  <a:lnTo>
                    <a:pt x="0" y="742280"/>
                  </a:lnTo>
                  <a:close/>
                </a:path>
              </a:pathLst>
            </a:custGeom>
            <a:blipFill>
              <a:blip r:embed="rId3"/>
              <a:stretch>
                <a:fillRect l="-32826" t="0" r="-32826" b="0"/>
              </a:stretch>
            </a:blipFill>
          </p:spPr>
        </p:sp>
      </p:grpSp>
      <p:grpSp>
        <p:nvGrpSpPr>
          <p:cNvPr name="Group 12" id="12"/>
          <p:cNvGrpSpPr/>
          <p:nvPr/>
        </p:nvGrpSpPr>
        <p:grpSpPr>
          <a:xfrm rot="0">
            <a:off x="13375126" y="2747906"/>
            <a:ext cx="4338466" cy="4791187"/>
            <a:chOff x="0" y="0"/>
            <a:chExt cx="672142" cy="742280"/>
          </a:xfrm>
        </p:grpSpPr>
        <p:sp>
          <p:nvSpPr>
            <p:cNvPr name="Freeform 13" id="13"/>
            <p:cNvSpPr/>
            <p:nvPr/>
          </p:nvSpPr>
          <p:spPr>
            <a:xfrm flipH="false" flipV="false" rot="0">
              <a:off x="0" y="0"/>
              <a:ext cx="672142" cy="742280"/>
            </a:xfrm>
            <a:custGeom>
              <a:avLst/>
              <a:gdLst/>
              <a:ahLst/>
              <a:cxnLst/>
              <a:rect r="r" b="b" t="t" l="l"/>
              <a:pathLst>
                <a:path h="742280" w="672142">
                  <a:moveTo>
                    <a:pt x="0" y="0"/>
                  </a:moveTo>
                  <a:lnTo>
                    <a:pt x="672142" y="0"/>
                  </a:lnTo>
                  <a:lnTo>
                    <a:pt x="672142" y="742280"/>
                  </a:lnTo>
                  <a:lnTo>
                    <a:pt x="0" y="742280"/>
                  </a:lnTo>
                  <a:close/>
                </a:path>
              </a:pathLst>
            </a:custGeom>
            <a:blipFill>
              <a:blip r:embed="rId4"/>
              <a:stretch>
                <a:fillRect l="0" t="0" r="0" b="-35741"/>
              </a:stretch>
            </a:blipFill>
          </p:spPr>
        </p:sp>
      </p:grpSp>
      <p:sp>
        <p:nvSpPr>
          <p:cNvPr name="TextBox 14" id="14"/>
          <p:cNvSpPr txBox="true"/>
          <p:nvPr/>
        </p:nvSpPr>
        <p:spPr>
          <a:xfrm rot="0">
            <a:off x="574407" y="745857"/>
            <a:ext cx="8569593" cy="1166494"/>
          </a:xfrm>
          <a:prstGeom prst="rect">
            <a:avLst/>
          </a:prstGeom>
        </p:spPr>
        <p:txBody>
          <a:bodyPr anchor="t" rtlCol="false" tIns="0" lIns="0" bIns="0" rIns="0">
            <a:spAutoFit/>
          </a:bodyPr>
          <a:lstStyle/>
          <a:p>
            <a:pPr algn="l" marL="0" indent="0" lvl="1">
              <a:lnSpc>
                <a:spcPts val="8799"/>
              </a:lnSpc>
              <a:spcBef>
                <a:spcPct val="0"/>
              </a:spcBef>
            </a:pPr>
            <a:r>
              <a:rPr lang="en-US" sz="8799" spc="-263" strike="noStrike" u="none">
                <a:solidFill>
                  <a:srgbClr val="171E19"/>
                </a:solidFill>
                <a:latin typeface="Anton"/>
                <a:ea typeface="Anton"/>
                <a:cs typeface="Anton"/>
                <a:sym typeface="Anton"/>
              </a:rPr>
              <a:t>COMPETITORS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4407" y="7565658"/>
            <a:ext cx="4052106" cy="214693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Lorem ipsum dolor sit amet, consectetur adipiscing elit, sed do eiusmod tempor incididunt ut labore et dolore magna aliqua. Ut enim ad minim veniam, quis nostrud exercitation ullamco laboris nisi ut aliquip.</a:t>
            </a:r>
          </a:p>
        </p:txBody>
      </p:sp>
      <p:sp>
        <p:nvSpPr>
          <p:cNvPr name="TextBox 3" id="3"/>
          <p:cNvSpPr txBox="true"/>
          <p:nvPr/>
        </p:nvSpPr>
        <p:spPr>
          <a:xfrm rot="0">
            <a:off x="5198014" y="7565658"/>
            <a:ext cx="4052106" cy="214693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Lorem ipsum dolor sit amet, consectetur adipiscing elit, sed do eiusmod tempor incididunt ut labore et dolore magna aliqua. Ut enim ad minim veniam, quis nostrud exercitation ullamco laboris nisi ut aliquip.</a:t>
            </a:r>
          </a:p>
        </p:txBody>
      </p:sp>
      <p:sp>
        <p:nvSpPr>
          <p:cNvPr name="TextBox 4" id="4"/>
          <p:cNvSpPr txBox="true"/>
          <p:nvPr/>
        </p:nvSpPr>
        <p:spPr>
          <a:xfrm rot="0">
            <a:off x="9821620" y="7565658"/>
            <a:ext cx="4052106" cy="214693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Lorem ipsum dolor sit amet, consectetur adipiscing elit, sed do eiusmod tempor incididunt ut labore et dolore magna aliqua. Ut enim ad minim veniam, quis nostrud exercitation ullamco laboris nisi ut aliquip.</a:t>
            </a:r>
          </a:p>
        </p:txBody>
      </p:sp>
      <p:sp>
        <p:nvSpPr>
          <p:cNvPr name="TextBox 5" id="5"/>
          <p:cNvSpPr txBox="true"/>
          <p:nvPr/>
        </p:nvSpPr>
        <p:spPr>
          <a:xfrm rot="0">
            <a:off x="9821620" y="4530090"/>
            <a:ext cx="4052106" cy="626745"/>
          </a:xfrm>
          <a:prstGeom prst="rect">
            <a:avLst/>
          </a:prstGeom>
        </p:spPr>
        <p:txBody>
          <a:bodyPr anchor="t" rtlCol="false" tIns="0" lIns="0" bIns="0" rIns="0">
            <a:spAutoFit/>
          </a:bodyPr>
          <a:lstStyle/>
          <a:p>
            <a:pPr algn="l" marL="0" indent="0" lvl="0">
              <a:lnSpc>
                <a:spcPts val="4830"/>
              </a:lnSpc>
              <a:spcBef>
                <a:spcPct val="0"/>
              </a:spcBef>
            </a:pPr>
            <a:r>
              <a:rPr lang="en-US" sz="4200" spc="-126">
                <a:solidFill>
                  <a:srgbClr val="171E19"/>
                </a:solidFill>
                <a:latin typeface="Anton"/>
                <a:ea typeface="Anton"/>
                <a:cs typeface="Anton"/>
                <a:sym typeface="Anton"/>
              </a:rPr>
              <a:t>60' TVC</a:t>
            </a:r>
          </a:p>
        </p:txBody>
      </p:sp>
      <p:sp>
        <p:nvSpPr>
          <p:cNvPr name="TextBox 6" id="6"/>
          <p:cNvSpPr txBox="true"/>
          <p:nvPr/>
        </p:nvSpPr>
        <p:spPr>
          <a:xfrm rot="0">
            <a:off x="574407" y="4530090"/>
            <a:ext cx="4052106" cy="6267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PR ROLLOUT</a:t>
            </a:r>
          </a:p>
        </p:txBody>
      </p:sp>
      <p:sp>
        <p:nvSpPr>
          <p:cNvPr name="TextBox 7" id="7"/>
          <p:cNvSpPr txBox="true"/>
          <p:nvPr/>
        </p:nvSpPr>
        <p:spPr>
          <a:xfrm rot="0">
            <a:off x="5198014" y="4530090"/>
            <a:ext cx="4052106" cy="1236345"/>
          </a:xfrm>
          <a:prstGeom prst="rect">
            <a:avLst/>
          </a:prstGeom>
        </p:spPr>
        <p:txBody>
          <a:bodyPr anchor="t" rtlCol="false" tIns="0" lIns="0" bIns="0" rIns="0">
            <a:spAutoFit/>
          </a:bodyPr>
          <a:lstStyle/>
          <a:p>
            <a:pPr algn="l" marL="0" indent="0" lvl="0">
              <a:lnSpc>
                <a:spcPts val="4830"/>
              </a:lnSpc>
              <a:spcBef>
                <a:spcPct val="0"/>
              </a:spcBef>
            </a:pPr>
            <a:r>
              <a:rPr lang="en-US" sz="4200" spc="-126">
                <a:solidFill>
                  <a:srgbClr val="171E19"/>
                </a:solidFill>
                <a:latin typeface="Anton"/>
                <a:ea typeface="Anton"/>
                <a:cs typeface="Anton"/>
                <a:sym typeface="Anton"/>
              </a:rPr>
              <a:t>SOCIAL MEDIA CAMPAIGN</a:t>
            </a:r>
          </a:p>
        </p:txBody>
      </p:sp>
      <p:sp>
        <p:nvSpPr>
          <p:cNvPr name="TextBox 8" id="8"/>
          <p:cNvSpPr txBox="true"/>
          <p:nvPr/>
        </p:nvSpPr>
        <p:spPr>
          <a:xfrm rot="0">
            <a:off x="9821620" y="6985192"/>
            <a:ext cx="4052106" cy="354330"/>
          </a:xfrm>
          <a:prstGeom prst="rect">
            <a:avLst/>
          </a:prstGeom>
        </p:spPr>
        <p:txBody>
          <a:bodyPr anchor="t" rtlCol="false" tIns="0" lIns="0" bIns="0" rIns="0">
            <a:spAutoFit/>
          </a:bodyPr>
          <a:lstStyle/>
          <a:p>
            <a:pPr algn="l" marL="0" indent="0" lvl="0">
              <a:lnSpc>
                <a:spcPts val="2640"/>
              </a:lnSpc>
              <a:spcBef>
                <a:spcPct val="0"/>
              </a:spcBef>
            </a:pPr>
            <a:r>
              <a:rPr lang="en-US" sz="2400">
                <a:solidFill>
                  <a:srgbClr val="171E19"/>
                </a:solidFill>
                <a:latin typeface="TT Interphases"/>
                <a:ea typeface="TT Interphases"/>
                <a:cs typeface="TT Interphases"/>
                <a:sym typeface="TT Interphases"/>
              </a:rPr>
              <a:t>AUGUST 2040</a:t>
            </a:r>
          </a:p>
        </p:txBody>
      </p:sp>
      <p:sp>
        <p:nvSpPr>
          <p:cNvPr name="TextBox 9" id="9"/>
          <p:cNvSpPr txBox="true"/>
          <p:nvPr/>
        </p:nvSpPr>
        <p:spPr>
          <a:xfrm rot="0">
            <a:off x="574407" y="6985192"/>
            <a:ext cx="4052106" cy="354330"/>
          </a:xfrm>
          <a:prstGeom prst="rect">
            <a:avLst/>
          </a:prstGeom>
        </p:spPr>
        <p:txBody>
          <a:bodyPr anchor="t" rtlCol="false" tIns="0" lIns="0" bIns="0" rIns="0">
            <a:spAutoFit/>
          </a:bodyPr>
          <a:lstStyle/>
          <a:p>
            <a:pPr algn="l" marL="0" indent="0" lvl="0">
              <a:lnSpc>
                <a:spcPts val="2640"/>
              </a:lnSpc>
              <a:spcBef>
                <a:spcPct val="0"/>
              </a:spcBef>
            </a:pPr>
            <a:r>
              <a:rPr lang="en-US" sz="2400">
                <a:solidFill>
                  <a:srgbClr val="171E19"/>
                </a:solidFill>
                <a:latin typeface="TT Interphases"/>
                <a:ea typeface="TT Interphases"/>
                <a:cs typeface="TT Interphases"/>
                <a:sym typeface="TT Interphases"/>
              </a:rPr>
              <a:t>JUNE</a:t>
            </a:r>
            <a:r>
              <a:rPr lang="en-US" sz="2400" strike="noStrike" u="none">
                <a:solidFill>
                  <a:srgbClr val="171E19"/>
                </a:solidFill>
                <a:latin typeface="TT Interphases"/>
                <a:ea typeface="TT Interphases"/>
                <a:cs typeface="TT Interphases"/>
                <a:sym typeface="TT Interphases"/>
              </a:rPr>
              <a:t> 2040</a:t>
            </a:r>
          </a:p>
        </p:txBody>
      </p:sp>
      <p:sp>
        <p:nvSpPr>
          <p:cNvPr name="TextBox 10" id="10"/>
          <p:cNvSpPr txBox="true"/>
          <p:nvPr/>
        </p:nvSpPr>
        <p:spPr>
          <a:xfrm rot="0">
            <a:off x="5198014" y="6985192"/>
            <a:ext cx="4052106" cy="354330"/>
          </a:xfrm>
          <a:prstGeom prst="rect">
            <a:avLst/>
          </a:prstGeom>
        </p:spPr>
        <p:txBody>
          <a:bodyPr anchor="t" rtlCol="false" tIns="0" lIns="0" bIns="0" rIns="0">
            <a:spAutoFit/>
          </a:bodyPr>
          <a:lstStyle/>
          <a:p>
            <a:pPr algn="l" marL="0" indent="0" lvl="0">
              <a:lnSpc>
                <a:spcPts val="2640"/>
              </a:lnSpc>
              <a:spcBef>
                <a:spcPct val="0"/>
              </a:spcBef>
            </a:pPr>
            <a:r>
              <a:rPr lang="en-US" sz="2400">
                <a:solidFill>
                  <a:srgbClr val="171E19"/>
                </a:solidFill>
                <a:latin typeface="TT Interphases"/>
                <a:ea typeface="TT Interphases"/>
                <a:cs typeface="TT Interphases"/>
                <a:sym typeface="TT Interphases"/>
              </a:rPr>
              <a:t>JULY 2040</a:t>
            </a:r>
          </a:p>
        </p:txBody>
      </p:sp>
      <p:sp>
        <p:nvSpPr>
          <p:cNvPr name="TextBox 11" id="11"/>
          <p:cNvSpPr txBox="true"/>
          <p:nvPr/>
        </p:nvSpPr>
        <p:spPr>
          <a:xfrm rot="0">
            <a:off x="574407" y="638776"/>
            <a:ext cx="13299319" cy="1990696"/>
          </a:xfrm>
          <a:prstGeom prst="rect">
            <a:avLst/>
          </a:prstGeom>
        </p:spPr>
        <p:txBody>
          <a:bodyPr anchor="t" rtlCol="false" tIns="0" lIns="0" bIns="0" rIns="0">
            <a:spAutoFit/>
          </a:bodyPr>
          <a:lstStyle/>
          <a:p>
            <a:pPr algn="l" marL="0" indent="0" lvl="1">
              <a:lnSpc>
                <a:spcPts val="14998"/>
              </a:lnSpc>
              <a:spcBef>
                <a:spcPct val="0"/>
              </a:spcBef>
            </a:pPr>
            <a:r>
              <a:rPr lang="en-US" sz="14998" spc="-449">
                <a:solidFill>
                  <a:srgbClr val="171E19"/>
                </a:solidFill>
                <a:latin typeface="Anton"/>
                <a:ea typeface="Anton"/>
                <a:cs typeface="Anton"/>
                <a:sym typeface="Anton"/>
              </a:rPr>
              <a:t>DELIVERABLES</a:t>
            </a:r>
          </a:p>
        </p:txBody>
      </p:sp>
      <p:grpSp>
        <p:nvGrpSpPr>
          <p:cNvPr name="Group 12" id="12"/>
          <p:cNvGrpSpPr/>
          <p:nvPr/>
        </p:nvGrpSpPr>
        <p:grpSpPr>
          <a:xfrm rot="0">
            <a:off x="14445226" y="0"/>
            <a:ext cx="3842774" cy="10287000"/>
            <a:chOff x="0" y="0"/>
            <a:chExt cx="595346" cy="1593725"/>
          </a:xfrm>
        </p:grpSpPr>
        <p:sp>
          <p:nvSpPr>
            <p:cNvPr name="Freeform 13" id="13"/>
            <p:cNvSpPr/>
            <p:nvPr/>
          </p:nvSpPr>
          <p:spPr>
            <a:xfrm flipH="false" flipV="false" rot="0">
              <a:off x="0" y="0"/>
              <a:ext cx="595346" cy="1593725"/>
            </a:xfrm>
            <a:custGeom>
              <a:avLst/>
              <a:gdLst/>
              <a:ahLst/>
              <a:cxnLst/>
              <a:rect r="r" b="b" t="t" l="l"/>
              <a:pathLst>
                <a:path h="1593725" w="595346">
                  <a:moveTo>
                    <a:pt x="0" y="0"/>
                  </a:moveTo>
                  <a:lnTo>
                    <a:pt x="595346" y="0"/>
                  </a:lnTo>
                  <a:lnTo>
                    <a:pt x="595346" y="1593725"/>
                  </a:lnTo>
                  <a:lnTo>
                    <a:pt x="0" y="1593725"/>
                  </a:lnTo>
                  <a:close/>
                </a:path>
              </a:pathLst>
            </a:custGeom>
            <a:blipFill>
              <a:blip r:embed="rId2"/>
              <a:stretch>
                <a:fillRect l="-13737" t="0" r="-64727"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4407" y="745857"/>
            <a:ext cx="6090601" cy="1166494"/>
          </a:xfrm>
          <a:prstGeom prst="rect">
            <a:avLst/>
          </a:prstGeom>
        </p:spPr>
        <p:txBody>
          <a:bodyPr anchor="t" rtlCol="false" tIns="0" lIns="0" bIns="0" rIns="0">
            <a:spAutoFit/>
          </a:bodyPr>
          <a:lstStyle/>
          <a:p>
            <a:pPr algn="l" marL="0" indent="0" lvl="1">
              <a:lnSpc>
                <a:spcPts val="8799"/>
              </a:lnSpc>
              <a:spcBef>
                <a:spcPct val="0"/>
              </a:spcBef>
            </a:pPr>
            <a:r>
              <a:rPr lang="en-US" sz="8799" spc="-263">
                <a:solidFill>
                  <a:srgbClr val="171E19"/>
                </a:solidFill>
                <a:latin typeface="Anton"/>
                <a:ea typeface="Anton"/>
                <a:cs typeface="Anton"/>
                <a:sym typeface="Anton"/>
              </a:rPr>
              <a:t>TIMELINE</a:t>
            </a:r>
          </a:p>
        </p:txBody>
      </p:sp>
      <p:grpSp>
        <p:nvGrpSpPr>
          <p:cNvPr name="Group 3" id="3"/>
          <p:cNvGrpSpPr/>
          <p:nvPr/>
        </p:nvGrpSpPr>
        <p:grpSpPr>
          <a:xfrm rot="0">
            <a:off x="1603107" y="3366941"/>
            <a:ext cx="4572043" cy="6345652"/>
            <a:chOff x="0" y="0"/>
            <a:chExt cx="708329" cy="983108"/>
          </a:xfrm>
        </p:grpSpPr>
        <p:sp>
          <p:nvSpPr>
            <p:cNvPr name="Freeform 4" id="4"/>
            <p:cNvSpPr/>
            <p:nvPr/>
          </p:nvSpPr>
          <p:spPr>
            <a:xfrm flipH="false" flipV="false" rot="0">
              <a:off x="0" y="0"/>
              <a:ext cx="708329" cy="983108"/>
            </a:xfrm>
            <a:custGeom>
              <a:avLst/>
              <a:gdLst/>
              <a:ahLst/>
              <a:cxnLst/>
              <a:rect r="r" b="b" t="t" l="l"/>
              <a:pathLst>
                <a:path h="983108" w="708329">
                  <a:moveTo>
                    <a:pt x="0" y="0"/>
                  </a:moveTo>
                  <a:lnTo>
                    <a:pt x="708329" y="0"/>
                  </a:lnTo>
                  <a:lnTo>
                    <a:pt x="708329" y="983108"/>
                  </a:lnTo>
                  <a:lnTo>
                    <a:pt x="0" y="983108"/>
                  </a:lnTo>
                  <a:close/>
                </a:path>
              </a:pathLst>
            </a:custGeom>
            <a:blipFill>
              <a:blip r:embed="rId2"/>
              <a:stretch>
                <a:fillRect l="-69242" t="0" r="-38946" b="0"/>
              </a:stretch>
            </a:blipFill>
          </p:spPr>
        </p:sp>
      </p:grpSp>
      <p:sp>
        <p:nvSpPr>
          <p:cNvPr name="TextBox 5" id="5"/>
          <p:cNvSpPr txBox="true"/>
          <p:nvPr/>
        </p:nvSpPr>
        <p:spPr>
          <a:xfrm rot="0">
            <a:off x="13617031" y="1871516"/>
            <a:ext cx="3522155" cy="6267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PROJECT 02</a:t>
            </a:r>
          </a:p>
        </p:txBody>
      </p:sp>
      <p:sp>
        <p:nvSpPr>
          <p:cNvPr name="TextBox 6" id="6"/>
          <p:cNvSpPr txBox="true"/>
          <p:nvPr/>
        </p:nvSpPr>
        <p:spPr>
          <a:xfrm rot="0">
            <a:off x="8369984" y="1871516"/>
            <a:ext cx="3522155" cy="6267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PROJECT 01</a:t>
            </a:r>
          </a:p>
        </p:txBody>
      </p:sp>
      <p:sp>
        <p:nvSpPr>
          <p:cNvPr name="TextBox 7" id="7"/>
          <p:cNvSpPr txBox="true"/>
          <p:nvPr/>
        </p:nvSpPr>
        <p:spPr>
          <a:xfrm rot="0">
            <a:off x="13617031" y="7538988"/>
            <a:ext cx="3522155" cy="6267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PROJECT 04</a:t>
            </a:r>
          </a:p>
        </p:txBody>
      </p:sp>
      <p:sp>
        <p:nvSpPr>
          <p:cNvPr name="TextBox 8" id="8"/>
          <p:cNvSpPr txBox="true"/>
          <p:nvPr/>
        </p:nvSpPr>
        <p:spPr>
          <a:xfrm rot="0">
            <a:off x="8369984" y="7538988"/>
            <a:ext cx="3522155" cy="6267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PROJECT 03</a:t>
            </a:r>
          </a:p>
        </p:txBody>
      </p:sp>
      <p:sp>
        <p:nvSpPr>
          <p:cNvPr name="TextBox 9" id="9"/>
          <p:cNvSpPr txBox="true"/>
          <p:nvPr/>
        </p:nvSpPr>
        <p:spPr>
          <a:xfrm rot="0">
            <a:off x="13617031" y="2622086"/>
            <a:ext cx="3522155" cy="142303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This month, we finished a project and are now prepared to move on to the next phase in the upcoming month.</a:t>
            </a:r>
          </a:p>
        </p:txBody>
      </p:sp>
      <p:sp>
        <p:nvSpPr>
          <p:cNvPr name="TextBox 10" id="10"/>
          <p:cNvSpPr txBox="true"/>
          <p:nvPr/>
        </p:nvSpPr>
        <p:spPr>
          <a:xfrm rot="0">
            <a:off x="8369984" y="2622086"/>
            <a:ext cx="3522155" cy="142303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We completed a project earlier this month and are now gearing up to take the next step in the coming month.</a:t>
            </a:r>
          </a:p>
        </p:txBody>
      </p:sp>
      <p:sp>
        <p:nvSpPr>
          <p:cNvPr name="TextBox 11" id="11"/>
          <p:cNvSpPr txBox="true"/>
          <p:nvPr/>
        </p:nvSpPr>
        <p:spPr>
          <a:xfrm rot="0">
            <a:off x="13617031" y="8289558"/>
            <a:ext cx="3522155" cy="142303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Having wrapped up a project just this month, we're now set to carry out the subsequent phase next month.</a:t>
            </a:r>
          </a:p>
        </p:txBody>
      </p:sp>
      <p:sp>
        <p:nvSpPr>
          <p:cNvPr name="TextBox 12" id="12"/>
          <p:cNvSpPr txBox="true"/>
          <p:nvPr/>
        </p:nvSpPr>
        <p:spPr>
          <a:xfrm rot="0">
            <a:off x="8369984" y="8289558"/>
            <a:ext cx="3522155" cy="142303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The project we undertook this month is now completed, and we're all set to execute the next step.</a:t>
            </a:r>
          </a:p>
        </p:txBody>
      </p:sp>
      <p:sp>
        <p:nvSpPr>
          <p:cNvPr name="TextBox 13" id="13"/>
          <p:cNvSpPr txBox="true"/>
          <p:nvPr/>
        </p:nvSpPr>
        <p:spPr>
          <a:xfrm rot="0">
            <a:off x="13042624" y="583932"/>
            <a:ext cx="4096562" cy="354330"/>
          </a:xfrm>
          <a:prstGeom prst="rect">
            <a:avLst/>
          </a:prstGeom>
        </p:spPr>
        <p:txBody>
          <a:bodyPr anchor="t" rtlCol="false" tIns="0" lIns="0" bIns="0" rIns="0">
            <a:spAutoFit/>
          </a:bodyPr>
          <a:lstStyle/>
          <a:p>
            <a:pPr algn="l" marL="0" indent="0" lvl="0">
              <a:lnSpc>
                <a:spcPts val="2640"/>
              </a:lnSpc>
              <a:spcBef>
                <a:spcPct val="0"/>
              </a:spcBef>
            </a:pPr>
            <a:r>
              <a:rPr lang="en-US" sz="2400" strike="noStrike" u="none">
                <a:solidFill>
                  <a:srgbClr val="171E19"/>
                </a:solidFill>
                <a:latin typeface="TT Interphases"/>
                <a:ea typeface="TT Interphases"/>
                <a:cs typeface="TT Interphases"/>
                <a:sym typeface="TT Interphases"/>
              </a:rPr>
              <a:t>JULY</a:t>
            </a:r>
          </a:p>
        </p:txBody>
      </p:sp>
      <p:sp>
        <p:nvSpPr>
          <p:cNvPr name="TextBox 14" id="14"/>
          <p:cNvSpPr txBox="true"/>
          <p:nvPr/>
        </p:nvSpPr>
        <p:spPr>
          <a:xfrm rot="0">
            <a:off x="7795576" y="583932"/>
            <a:ext cx="2958482" cy="354330"/>
          </a:xfrm>
          <a:prstGeom prst="rect">
            <a:avLst/>
          </a:prstGeom>
        </p:spPr>
        <p:txBody>
          <a:bodyPr anchor="t" rtlCol="false" tIns="0" lIns="0" bIns="0" rIns="0">
            <a:spAutoFit/>
          </a:bodyPr>
          <a:lstStyle/>
          <a:p>
            <a:pPr algn="l" marL="0" indent="0" lvl="0">
              <a:lnSpc>
                <a:spcPts val="2640"/>
              </a:lnSpc>
              <a:spcBef>
                <a:spcPct val="0"/>
              </a:spcBef>
            </a:pPr>
            <a:r>
              <a:rPr lang="en-US" sz="2400">
                <a:solidFill>
                  <a:srgbClr val="171E19"/>
                </a:solidFill>
                <a:latin typeface="TT Interphases"/>
                <a:ea typeface="TT Interphases"/>
                <a:cs typeface="TT Interphases"/>
                <a:sym typeface="TT Interphases"/>
              </a:rPr>
              <a:t>JUNE</a:t>
            </a:r>
          </a:p>
        </p:txBody>
      </p:sp>
      <p:sp>
        <p:nvSpPr>
          <p:cNvPr name="TextBox 15" id="15"/>
          <p:cNvSpPr txBox="true"/>
          <p:nvPr/>
        </p:nvSpPr>
        <p:spPr>
          <a:xfrm rot="0">
            <a:off x="13042624" y="6251404"/>
            <a:ext cx="4096562" cy="354330"/>
          </a:xfrm>
          <a:prstGeom prst="rect">
            <a:avLst/>
          </a:prstGeom>
        </p:spPr>
        <p:txBody>
          <a:bodyPr anchor="t" rtlCol="false" tIns="0" lIns="0" bIns="0" rIns="0">
            <a:spAutoFit/>
          </a:bodyPr>
          <a:lstStyle/>
          <a:p>
            <a:pPr algn="l" marL="0" indent="0" lvl="0">
              <a:lnSpc>
                <a:spcPts val="2640"/>
              </a:lnSpc>
              <a:spcBef>
                <a:spcPct val="0"/>
              </a:spcBef>
            </a:pPr>
            <a:r>
              <a:rPr lang="en-US" sz="2400">
                <a:solidFill>
                  <a:srgbClr val="171E19"/>
                </a:solidFill>
                <a:latin typeface="TT Interphases"/>
                <a:ea typeface="TT Interphases"/>
                <a:cs typeface="TT Interphases"/>
                <a:sym typeface="TT Interphases"/>
              </a:rPr>
              <a:t>SEPTEMBER</a:t>
            </a:r>
          </a:p>
        </p:txBody>
      </p:sp>
      <p:sp>
        <p:nvSpPr>
          <p:cNvPr name="TextBox 16" id="16"/>
          <p:cNvSpPr txBox="true"/>
          <p:nvPr/>
        </p:nvSpPr>
        <p:spPr>
          <a:xfrm rot="0">
            <a:off x="7795576" y="6251404"/>
            <a:ext cx="4096562" cy="354330"/>
          </a:xfrm>
          <a:prstGeom prst="rect">
            <a:avLst/>
          </a:prstGeom>
        </p:spPr>
        <p:txBody>
          <a:bodyPr anchor="t" rtlCol="false" tIns="0" lIns="0" bIns="0" rIns="0">
            <a:spAutoFit/>
          </a:bodyPr>
          <a:lstStyle/>
          <a:p>
            <a:pPr algn="l" marL="0" indent="0" lvl="0">
              <a:lnSpc>
                <a:spcPts val="2640"/>
              </a:lnSpc>
              <a:spcBef>
                <a:spcPct val="0"/>
              </a:spcBef>
            </a:pPr>
            <a:r>
              <a:rPr lang="en-US" sz="2400">
                <a:solidFill>
                  <a:srgbClr val="171E19"/>
                </a:solidFill>
                <a:latin typeface="TT Interphases"/>
                <a:ea typeface="TT Interphases"/>
                <a:cs typeface="TT Interphases"/>
                <a:sym typeface="TT Interphases"/>
              </a:rPr>
              <a:t>AUGUST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4407" y="8289558"/>
            <a:ext cx="5335202" cy="1423035"/>
          </a:xfrm>
          <a:prstGeom prst="rect">
            <a:avLst/>
          </a:prstGeom>
        </p:spPr>
        <p:txBody>
          <a:bodyPr anchor="t" rtlCol="false" tIns="0" lIns="0" bIns="0" rIns="0">
            <a:spAutoFit/>
          </a:bodyPr>
          <a:lstStyle/>
          <a:p>
            <a:pPr algn="l" marL="0" indent="0" lvl="0">
              <a:lnSpc>
                <a:spcPts val="2880"/>
              </a:lnSpc>
              <a:spcBef>
                <a:spcPct val="0"/>
              </a:spcBef>
            </a:pPr>
            <a:r>
              <a:rPr lang="en-US" sz="1800" strike="noStrike" u="none">
                <a:solidFill>
                  <a:srgbClr val="171E19"/>
                </a:solidFill>
                <a:latin typeface="TT Interphases"/>
                <a:ea typeface="TT Interphases"/>
                <a:cs typeface="TT Interphases"/>
                <a:sym typeface="TT Interphases"/>
              </a:rPr>
              <a:t>Having a well-defined project goal is essential because it serves as a guidepost for the project team, helping them stay focused and aligned with the overall purpose of the project.</a:t>
            </a:r>
          </a:p>
        </p:txBody>
      </p:sp>
      <p:sp>
        <p:nvSpPr>
          <p:cNvPr name="TextBox 3" id="3"/>
          <p:cNvSpPr txBox="true"/>
          <p:nvPr/>
        </p:nvSpPr>
        <p:spPr>
          <a:xfrm rot="0">
            <a:off x="6476399" y="8289558"/>
            <a:ext cx="5335202" cy="1423035"/>
          </a:xfrm>
          <a:prstGeom prst="rect">
            <a:avLst/>
          </a:prstGeom>
        </p:spPr>
        <p:txBody>
          <a:bodyPr anchor="t" rtlCol="false" tIns="0" lIns="0" bIns="0" rIns="0">
            <a:spAutoFit/>
          </a:bodyPr>
          <a:lstStyle/>
          <a:p>
            <a:pPr algn="l" marL="0" indent="0" lvl="0">
              <a:lnSpc>
                <a:spcPts val="2880"/>
              </a:lnSpc>
              <a:spcBef>
                <a:spcPct val="0"/>
              </a:spcBef>
            </a:pPr>
            <a:r>
              <a:rPr lang="en-US" sz="1800" strike="noStrike" u="none">
                <a:solidFill>
                  <a:srgbClr val="171E19"/>
                </a:solidFill>
                <a:latin typeface="TT Interphases"/>
                <a:ea typeface="TT Interphases"/>
                <a:cs typeface="TT Interphases"/>
                <a:sym typeface="TT Interphases"/>
              </a:rPr>
              <a:t>Having a well-defined project goal is essential because it serves as a guidepost for the project team, helping them stay focused and aligned with the overall purpose of the project.</a:t>
            </a:r>
          </a:p>
        </p:txBody>
      </p:sp>
      <p:sp>
        <p:nvSpPr>
          <p:cNvPr name="TextBox 4" id="4"/>
          <p:cNvSpPr txBox="true"/>
          <p:nvPr/>
        </p:nvSpPr>
        <p:spPr>
          <a:xfrm rot="0">
            <a:off x="12383101" y="8289558"/>
            <a:ext cx="5335202" cy="1423035"/>
          </a:xfrm>
          <a:prstGeom prst="rect">
            <a:avLst/>
          </a:prstGeom>
        </p:spPr>
        <p:txBody>
          <a:bodyPr anchor="t" rtlCol="false" tIns="0" lIns="0" bIns="0" rIns="0">
            <a:spAutoFit/>
          </a:bodyPr>
          <a:lstStyle/>
          <a:p>
            <a:pPr algn="l" marL="0" indent="0" lvl="0">
              <a:lnSpc>
                <a:spcPts val="2880"/>
              </a:lnSpc>
              <a:spcBef>
                <a:spcPct val="0"/>
              </a:spcBef>
            </a:pPr>
            <a:r>
              <a:rPr lang="en-US" sz="1800" strike="noStrike" u="none">
                <a:solidFill>
                  <a:srgbClr val="171E19"/>
                </a:solidFill>
                <a:latin typeface="TT Interphases"/>
                <a:ea typeface="TT Interphases"/>
                <a:cs typeface="TT Interphases"/>
                <a:sym typeface="TT Interphases"/>
              </a:rPr>
              <a:t>Having a well-defined project goal is essential because it serves as a guidepost for the project team, helping them stay focused and aligned with the overall purpose of the project.</a:t>
            </a:r>
          </a:p>
        </p:txBody>
      </p:sp>
      <p:sp>
        <p:nvSpPr>
          <p:cNvPr name="TextBox 5" id="5"/>
          <p:cNvSpPr txBox="true"/>
          <p:nvPr/>
        </p:nvSpPr>
        <p:spPr>
          <a:xfrm rot="0">
            <a:off x="574407" y="7454671"/>
            <a:ext cx="4271027" cy="6267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GOAL 01</a:t>
            </a:r>
          </a:p>
        </p:txBody>
      </p:sp>
      <p:sp>
        <p:nvSpPr>
          <p:cNvPr name="TextBox 6" id="6"/>
          <p:cNvSpPr txBox="true"/>
          <p:nvPr/>
        </p:nvSpPr>
        <p:spPr>
          <a:xfrm rot="0">
            <a:off x="6476399" y="7454671"/>
            <a:ext cx="4271027" cy="6267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GOAL 02</a:t>
            </a:r>
          </a:p>
        </p:txBody>
      </p:sp>
      <p:sp>
        <p:nvSpPr>
          <p:cNvPr name="TextBox 7" id="7"/>
          <p:cNvSpPr txBox="true"/>
          <p:nvPr/>
        </p:nvSpPr>
        <p:spPr>
          <a:xfrm rot="0">
            <a:off x="12383101" y="7454671"/>
            <a:ext cx="4271027" cy="6267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GOAL 03</a:t>
            </a:r>
          </a:p>
        </p:txBody>
      </p:sp>
      <p:sp>
        <p:nvSpPr>
          <p:cNvPr name="TextBox 8" id="8"/>
          <p:cNvSpPr txBox="true"/>
          <p:nvPr/>
        </p:nvSpPr>
        <p:spPr>
          <a:xfrm rot="0">
            <a:off x="574407" y="745857"/>
            <a:ext cx="8569593" cy="1166494"/>
          </a:xfrm>
          <a:prstGeom prst="rect">
            <a:avLst/>
          </a:prstGeom>
        </p:spPr>
        <p:txBody>
          <a:bodyPr anchor="t" rtlCol="false" tIns="0" lIns="0" bIns="0" rIns="0">
            <a:spAutoFit/>
          </a:bodyPr>
          <a:lstStyle/>
          <a:p>
            <a:pPr algn="l" marL="0" indent="0" lvl="1">
              <a:lnSpc>
                <a:spcPts val="8799"/>
              </a:lnSpc>
              <a:spcBef>
                <a:spcPct val="0"/>
              </a:spcBef>
            </a:pPr>
            <a:r>
              <a:rPr lang="en-US" sz="8799" spc="-263" strike="noStrike" u="none">
                <a:solidFill>
                  <a:srgbClr val="171E19"/>
                </a:solidFill>
                <a:latin typeface="Anton"/>
                <a:ea typeface="Anton"/>
                <a:cs typeface="Anton"/>
                <a:sym typeface="Anton"/>
              </a:rPr>
              <a:t>OUR GOALS</a:t>
            </a:r>
          </a:p>
        </p:txBody>
      </p:sp>
      <p:grpSp>
        <p:nvGrpSpPr>
          <p:cNvPr name="Group 9" id="9"/>
          <p:cNvGrpSpPr/>
          <p:nvPr/>
        </p:nvGrpSpPr>
        <p:grpSpPr>
          <a:xfrm rot="0">
            <a:off x="569697" y="2491084"/>
            <a:ext cx="17143896" cy="4375330"/>
            <a:chOff x="0" y="0"/>
            <a:chExt cx="2656038" cy="677853"/>
          </a:xfrm>
        </p:grpSpPr>
        <p:sp>
          <p:nvSpPr>
            <p:cNvPr name="Freeform 10" id="10"/>
            <p:cNvSpPr/>
            <p:nvPr/>
          </p:nvSpPr>
          <p:spPr>
            <a:xfrm flipH="false" flipV="false" rot="0">
              <a:off x="0" y="0"/>
              <a:ext cx="2656038" cy="677853"/>
            </a:xfrm>
            <a:custGeom>
              <a:avLst/>
              <a:gdLst/>
              <a:ahLst/>
              <a:cxnLst/>
              <a:rect r="r" b="b" t="t" l="l"/>
              <a:pathLst>
                <a:path h="677853" w="2656038">
                  <a:moveTo>
                    <a:pt x="0" y="0"/>
                  </a:moveTo>
                  <a:lnTo>
                    <a:pt x="2656038" y="0"/>
                  </a:lnTo>
                  <a:lnTo>
                    <a:pt x="2656038" y="677853"/>
                  </a:lnTo>
                  <a:lnTo>
                    <a:pt x="0" y="677853"/>
                  </a:lnTo>
                  <a:close/>
                </a:path>
              </a:pathLst>
            </a:custGeom>
            <a:blipFill>
              <a:blip r:embed="rId2"/>
              <a:stretch>
                <a:fillRect l="0" t="-65051" r="0" b="-96168"/>
              </a:stretch>
            </a:blipFill>
          </p:spPr>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B7C6C2"/>
        </a:solidFill>
      </p:bgPr>
    </p:bg>
    <p:spTree>
      <p:nvGrpSpPr>
        <p:cNvPr id="1" name=""/>
        <p:cNvGrpSpPr/>
        <p:nvPr/>
      </p:nvGrpSpPr>
      <p:grpSpPr>
        <a:xfrm>
          <a:off x="0" y="0"/>
          <a:ext cx="0" cy="0"/>
          <a:chOff x="0" y="0"/>
          <a:chExt cx="0" cy="0"/>
        </a:xfrm>
      </p:grpSpPr>
      <p:sp>
        <p:nvSpPr>
          <p:cNvPr name="TextBox 2" id="2"/>
          <p:cNvSpPr txBox="true"/>
          <p:nvPr/>
        </p:nvSpPr>
        <p:spPr>
          <a:xfrm rot="0">
            <a:off x="574407" y="1900244"/>
            <a:ext cx="6879866" cy="1378586"/>
          </a:xfrm>
          <a:prstGeom prst="rect">
            <a:avLst/>
          </a:prstGeom>
        </p:spPr>
        <p:txBody>
          <a:bodyPr anchor="t" rtlCol="false" tIns="0" lIns="0" bIns="0" rIns="0">
            <a:spAutoFit/>
          </a:bodyPr>
          <a:lstStyle/>
          <a:p>
            <a:pPr algn="l">
              <a:lnSpc>
                <a:spcPts val="10400"/>
              </a:lnSpc>
            </a:pPr>
            <a:r>
              <a:rPr lang="en-US" sz="10400" spc="-208">
                <a:solidFill>
                  <a:srgbClr val="171E19"/>
                </a:solidFill>
                <a:latin typeface="Anton"/>
                <a:ea typeface="Anton"/>
                <a:cs typeface="Anton"/>
                <a:sym typeface="Anton"/>
              </a:rPr>
              <a:t>CAMPAIGN</a:t>
            </a:r>
          </a:p>
        </p:txBody>
      </p:sp>
      <p:grpSp>
        <p:nvGrpSpPr>
          <p:cNvPr name="Group 3" id="3"/>
          <p:cNvGrpSpPr/>
          <p:nvPr/>
        </p:nvGrpSpPr>
        <p:grpSpPr>
          <a:xfrm rot="0">
            <a:off x="6163202" y="1885849"/>
            <a:ext cx="7904612" cy="1136892"/>
            <a:chOff x="0" y="0"/>
            <a:chExt cx="2081873" cy="299428"/>
          </a:xfrm>
        </p:grpSpPr>
        <p:sp>
          <p:nvSpPr>
            <p:cNvPr name="Freeform 4" id="4"/>
            <p:cNvSpPr/>
            <p:nvPr/>
          </p:nvSpPr>
          <p:spPr>
            <a:xfrm flipH="false" flipV="false" rot="0">
              <a:off x="0" y="0"/>
              <a:ext cx="2081873" cy="299428"/>
            </a:xfrm>
            <a:custGeom>
              <a:avLst/>
              <a:gdLst/>
              <a:ahLst/>
              <a:cxnLst/>
              <a:rect r="r" b="b" t="t" l="l"/>
              <a:pathLst>
                <a:path h="299428" w="2081873">
                  <a:moveTo>
                    <a:pt x="0" y="0"/>
                  </a:moveTo>
                  <a:lnTo>
                    <a:pt x="2081873" y="0"/>
                  </a:lnTo>
                  <a:lnTo>
                    <a:pt x="2081873" y="299428"/>
                  </a:lnTo>
                  <a:lnTo>
                    <a:pt x="0" y="299428"/>
                  </a:lnTo>
                  <a:close/>
                </a:path>
              </a:pathLst>
            </a:custGeom>
            <a:solidFill>
              <a:srgbClr val="FFFFFF"/>
            </a:solidFill>
          </p:spPr>
        </p:sp>
        <p:sp>
          <p:nvSpPr>
            <p:cNvPr name="TextBox 5" id="5"/>
            <p:cNvSpPr txBox="true"/>
            <p:nvPr/>
          </p:nvSpPr>
          <p:spPr>
            <a:xfrm>
              <a:off x="0" y="-9525"/>
              <a:ext cx="2081873" cy="308953"/>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8627703" y="4543152"/>
            <a:ext cx="7291557" cy="1136892"/>
            <a:chOff x="0" y="0"/>
            <a:chExt cx="1920410" cy="299428"/>
          </a:xfrm>
        </p:grpSpPr>
        <p:sp>
          <p:nvSpPr>
            <p:cNvPr name="Freeform 7" id="7"/>
            <p:cNvSpPr/>
            <p:nvPr/>
          </p:nvSpPr>
          <p:spPr>
            <a:xfrm flipH="false" flipV="false" rot="0">
              <a:off x="0" y="0"/>
              <a:ext cx="1920410" cy="299428"/>
            </a:xfrm>
            <a:custGeom>
              <a:avLst/>
              <a:gdLst/>
              <a:ahLst/>
              <a:cxnLst/>
              <a:rect r="r" b="b" t="t" l="l"/>
              <a:pathLst>
                <a:path h="299428" w="1920410">
                  <a:moveTo>
                    <a:pt x="0" y="0"/>
                  </a:moveTo>
                  <a:lnTo>
                    <a:pt x="1920410" y="0"/>
                  </a:lnTo>
                  <a:lnTo>
                    <a:pt x="1920410" y="299428"/>
                  </a:lnTo>
                  <a:lnTo>
                    <a:pt x="0" y="299428"/>
                  </a:lnTo>
                  <a:close/>
                </a:path>
              </a:pathLst>
            </a:custGeom>
            <a:solidFill>
              <a:srgbClr val="FFFFFF"/>
            </a:solidFill>
          </p:spPr>
        </p:sp>
        <p:sp>
          <p:nvSpPr>
            <p:cNvPr name="TextBox 8" id="8"/>
            <p:cNvSpPr txBox="true"/>
            <p:nvPr/>
          </p:nvSpPr>
          <p:spPr>
            <a:xfrm>
              <a:off x="0" y="-9525"/>
              <a:ext cx="1920410" cy="308953"/>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10422036" y="7199404"/>
            <a:ext cx="7291557" cy="1136892"/>
            <a:chOff x="0" y="0"/>
            <a:chExt cx="1920410" cy="299428"/>
          </a:xfrm>
        </p:grpSpPr>
        <p:sp>
          <p:nvSpPr>
            <p:cNvPr name="Freeform 10" id="10"/>
            <p:cNvSpPr/>
            <p:nvPr/>
          </p:nvSpPr>
          <p:spPr>
            <a:xfrm flipH="false" flipV="false" rot="0">
              <a:off x="0" y="0"/>
              <a:ext cx="1920410" cy="299428"/>
            </a:xfrm>
            <a:custGeom>
              <a:avLst/>
              <a:gdLst/>
              <a:ahLst/>
              <a:cxnLst/>
              <a:rect r="r" b="b" t="t" l="l"/>
              <a:pathLst>
                <a:path h="299428" w="1920410">
                  <a:moveTo>
                    <a:pt x="0" y="0"/>
                  </a:moveTo>
                  <a:lnTo>
                    <a:pt x="1920410" y="0"/>
                  </a:lnTo>
                  <a:lnTo>
                    <a:pt x="1920410" y="299428"/>
                  </a:lnTo>
                  <a:lnTo>
                    <a:pt x="0" y="299428"/>
                  </a:lnTo>
                  <a:close/>
                </a:path>
              </a:pathLst>
            </a:custGeom>
            <a:solidFill>
              <a:srgbClr val="FFFFFF"/>
            </a:solidFill>
          </p:spPr>
        </p:sp>
        <p:sp>
          <p:nvSpPr>
            <p:cNvPr name="TextBox 11" id="11"/>
            <p:cNvSpPr txBox="true"/>
            <p:nvPr/>
          </p:nvSpPr>
          <p:spPr>
            <a:xfrm>
              <a:off x="0" y="-9525"/>
              <a:ext cx="1920410" cy="308953"/>
            </a:xfrm>
            <a:prstGeom prst="rect">
              <a:avLst/>
            </a:prstGeom>
          </p:spPr>
          <p:txBody>
            <a:bodyPr anchor="ctr" rtlCol="false" tIns="50800" lIns="50800" bIns="50800" rIns="50800"/>
            <a:lstStyle/>
            <a:p>
              <a:pPr algn="ctr">
                <a:lnSpc>
                  <a:spcPts val="2520"/>
                </a:lnSpc>
              </a:pPr>
            </a:p>
          </p:txBody>
        </p:sp>
      </p:grpSp>
      <p:grpSp>
        <p:nvGrpSpPr>
          <p:cNvPr name="Group 12" id="12"/>
          <p:cNvGrpSpPr/>
          <p:nvPr/>
        </p:nvGrpSpPr>
        <p:grpSpPr>
          <a:xfrm rot="0">
            <a:off x="3599859" y="3215025"/>
            <a:ext cx="5488265" cy="1136892"/>
            <a:chOff x="0" y="0"/>
            <a:chExt cx="1445469" cy="299428"/>
          </a:xfrm>
        </p:grpSpPr>
        <p:sp>
          <p:nvSpPr>
            <p:cNvPr name="Freeform 13" id="13"/>
            <p:cNvSpPr/>
            <p:nvPr/>
          </p:nvSpPr>
          <p:spPr>
            <a:xfrm flipH="false" flipV="false" rot="0">
              <a:off x="0" y="0"/>
              <a:ext cx="1445469" cy="299428"/>
            </a:xfrm>
            <a:custGeom>
              <a:avLst/>
              <a:gdLst/>
              <a:ahLst/>
              <a:cxnLst/>
              <a:rect r="r" b="b" t="t" l="l"/>
              <a:pathLst>
                <a:path h="299428" w="1445469">
                  <a:moveTo>
                    <a:pt x="0" y="0"/>
                  </a:moveTo>
                  <a:lnTo>
                    <a:pt x="1445469" y="0"/>
                  </a:lnTo>
                  <a:lnTo>
                    <a:pt x="1445469" y="299428"/>
                  </a:lnTo>
                  <a:lnTo>
                    <a:pt x="0" y="299428"/>
                  </a:lnTo>
                  <a:close/>
                </a:path>
              </a:pathLst>
            </a:custGeom>
            <a:solidFill>
              <a:srgbClr val="FFFFFF"/>
            </a:solidFill>
          </p:spPr>
        </p:sp>
        <p:sp>
          <p:nvSpPr>
            <p:cNvPr name="TextBox 14" id="14"/>
            <p:cNvSpPr txBox="true"/>
            <p:nvPr/>
          </p:nvSpPr>
          <p:spPr>
            <a:xfrm>
              <a:off x="0" y="-9525"/>
              <a:ext cx="1445469" cy="308953"/>
            </a:xfrm>
            <a:prstGeom prst="rect">
              <a:avLst/>
            </a:prstGeom>
          </p:spPr>
          <p:txBody>
            <a:bodyPr anchor="ctr" rtlCol="false" tIns="50800" lIns="50800" bIns="50800" rIns="50800"/>
            <a:lstStyle/>
            <a:p>
              <a:pPr algn="ctr">
                <a:lnSpc>
                  <a:spcPts val="2520"/>
                </a:lnSpc>
              </a:pPr>
            </a:p>
          </p:txBody>
        </p:sp>
      </p:grpSp>
      <p:grpSp>
        <p:nvGrpSpPr>
          <p:cNvPr name="Group 15" id="15"/>
          <p:cNvGrpSpPr/>
          <p:nvPr/>
        </p:nvGrpSpPr>
        <p:grpSpPr>
          <a:xfrm rot="0">
            <a:off x="574407" y="5871278"/>
            <a:ext cx="6850608" cy="1136892"/>
            <a:chOff x="0" y="0"/>
            <a:chExt cx="1804275" cy="299428"/>
          </a:xfrm>
        </p:grpSpPr>
        <p:sp>
          <p:nvSpPr>
            <p:cNvPr name="Freeform 16" id="16"/>
            <p:cNvSpPr/>
            <p:nvPr/>
          </p:nvSpPr>
          <p:spPr>
            <a:xfrm flipH="false" flipV="false" rot="0">
              <a:off x="0" y="0"/>
              <a:ext cx="1804275" cy="299428"/>
            </a:xfrm>
            <a:custGeom>
              <a:avLst/>
              <a:gdLst/>
              <a:ahLst/>
              <a:cxnLst/>
              <a:rect r="r" b="b" t="t" l="l"/>
              <a:pathLst>
                <a:path h="299428" w="1804275">
                  <a:moveTo>
                    <a:pt x="0" y="0"/>
                  </a:moveTo>
                  <a:lnTo>
                    <a:pt x="1804275" y="0"/>
                  </a:lnTo>
                  <a:lnTo>
                    <a:pt x="1804275" y="299428"/>
                  </a:lnTo>
                  <a:lnTo>
                    <a:pt x="0" y="299428"/>
                  </a:lnTo>
                  <a:close/>
                </a:path>
              </a:pathLst>
            </a:custGeom>
            <a:solidFill>
              <a:srgbClr val="FFFFFF"/>
            </a:solidFill>
          </p:spPr>
        </p:sp>
        <p:sp>
          <p:nvSpPr>
            <p:cNvPr name="TextBox 17" id="17"/>
            <p:cNvSpPr txBox="true"/>
            <p:nvPr/>
          </p:nvSpPr>
          <p:spPr>
            <a:xfrm>
              <a:off x="0" y="-9525"/>
              <a:ext cx="1804275" cy="308953"/>
            </a:xfrm>
            <a:prstGeom prst="rect">
              <a:avLst/>
            </a:prstGeom>
          </p:spPr>
          <p:txBody>
            <a:bodyPr anchor="ctr" rtlCol="false" tIns="50800" lIns="50800" bIns="50800" rIns="50800"/>
            <a:lstStyle/>
            <a:p>
              <a:pPr algn="ctr">
                <a:lnSpc>
                  <a:spcPts val="2520"/>
                </a:lnSpc>
              </a:pPr>
            </a:p>
          </p:txBody>
        </p:sp>
      </p:grpSp>
      <p:sp>
        <p:nvSpPr>
          <p:cNvPr name="TextBox 18" id="18"/>
          <p:cNvSpPr txBox="true"/>
          <p:nvPr/>
        </p:nvSpPr>
        <p:spPr>
          <a:xfrm rot="0">
            <a:off x="14757815" y="517257"/>
            <a:ext cx="2955778" cy="415290"/>
          </a:xfrm>
          <a:prstGeom prst="rect">
            <a:avLst/>
          </a:prstGeom>
        </p:spPr>
        <p:txBody>
          <a:bodyPr anchor="t" rtlCol="false" tIns="0" lIns="0" bIns="0" rIns="0">
            <a:spAutoFit/>
          </a:bodyPr>
          <a:lstStyle/>
          <a:p>
            <a:pPr algn="r" marL="0" indent="0" lvl="0">
              <a:lnSpc>
                <a:spcPts val="3359"/>
              </a:lnSpc>
              <a:spcBef>
                <a:spcPct val="0"/>
              </a:spcBef>
            </a:pPr>
            <a:r>
              <a:rPr lang="en-US" b="true" sz="2400" strike="noStrike" u="none">
                <a:solidFill>
                  <a:srgbClr val="171E19"/>
                </a:solidFill>
                <a:latin typeface="TT Interphases Bold"/>
                <a:ea typeface="TT Interphases Bold"/>
                <a:cs typeface="TT Interphases Bold"/>
                <a:sym typeface="TT Interphases Bold"/>
              </a:rPr>
              <a:t>AGENDA</a:t>
            </a:r>
          </a:p>
        </p:txBody>
      </p:sp>
      <p:sp>
        <p:nvSpPr>
          <p:cNvPr name="TextBox 19" id="19"/>
          <p:cNvSpPr txBox="true"/>
          <p:nvPr/>
        </p:nvSpPr>
        <p:spPr>
          <a:xfrm rot="0">
            <a:off x="7945271" y="3222766"/>
            <a:ext cx="9768322" cy="1378586"/>
          </a:xfrm>
          <a:prstGeom prst="rect">
            <a:avLst/>
          </a:prstGeom>
        </p:spPr>
        <p:txBody>
          <a:bodyPr anchor="t" rtlCol="false" tIns="0" lIns="0" bIns="0" rIns="0">
            <a:spAutoFit/>
          </a:bodyPr>
          <a:lstStyle/>
          <a:p>
            <a:pPr algn="r">
              <a:lnSpc>
                <a:spcPts val="10400"/>
              </a:lnSpc>
            </a:pPr>
            <a:r>
              <a:rPr lang="en-US" sz="10400" spc="-208">
                <a:solidFill>
                  <a:srgbClr val="171E19"/>
                </a:solidFill>
                <a:latin typeface="Anton"/>
                <a:ea typeface="Anton"/>
                <a:cs typeface="Anton"/>
                <a:sym typeface="Anton"/>
              </a:rPr>
              <a:t>TARGET AUDIENCE</a:t>
            </a:r>
          </a:p>
        </p:txBody>
      </p:sp>
      <p:sp>
        <p:nvSpPr>
          <p:cNvPr name="TextBox 20" id="20"/>
          <p:cNvSpPr txBox="true"/>
          <p:nvPr/>
        </p:nvSpPr>
        <p:spPr>
          <a:xfrm rot="0">
            <a:off x="2368740" y="4551943"/>
            <a:ext cx="7422330" cy="1378586"/>
          </a:xfrm>
          <a:prstGeom prst="rect">
            <a:avLst/>
          </a:prstGeom>
        </p:spPr>
        <p:txBody>
          <a:bodyPr anchor="t" rtlCol="false" tIns="0" lIns="0" bIns="0" rIns="0">
            <a:spAutoFit/>
          </a:bodyPr>
          <a:lstStyle/>
          <a:p>
            <a:pPr algn="l">
              <a:lnSpc>
                <a:spcPts val="10400"/>
              </a:lnSpc>
            </a:pPr>
            <a:r>
              <a:rPr lang="en-US" sz="10400" spc="-208">
                <a:solidFill>
                  <a:srgbClr val="171E19"/>
                </a:solidFill>
                <a:latin typeface="Anton"/>
                <a:ea typeface="Anton"/>
                <a:cs typeface="Anton"/>
                <a:sym typeface="Anton"/>
              </a:rPr>
              <a:t>REFERENCES</a:t>
            </a:r>
          </a:p>
        </p:txBody>
      </p:sp>
      <p:sp>
        <p:nvSpPr>
          <p:cNvPr name="TextBox 21" id="21"/>
          <p:cNvSpPr txBox="true"/>
          <p:nvPr/>
        </p:nvSpPr>
        <p:spPr>
          <a:xfrm rot="0">
            <a:off x="6163202" y="5880069"/>
            <a:ext cx="8320461" cy="1378586"/>
          </a:xfrm>
          <a:prstGeom prst="rect">
            <a:avLst/>
          </a:prstGeom>
        </p:spPr>
        <p:txBody>
          <a:bodyPr anchor="t" rtlCol="false" tIns="0" lIns="0" bIns="0" rIns="0">
            <a:spAutoFit/>
          </a:bodyPr>
          <a:lstStyle/>
          <a:p>
            <a:pPr algn="r">
              <a:lnSpc>
                <a:spcPts val="10400"/>
              </a:lnSpc>
            </a:pPr>
            <a:r>
              <a:rPr lang="en-US" sz="10400" spc="-208">
                <a:solidFill>
                  <a:srgbClr val="171E19"/>
                </a:solidFill>
                <a:latin typeface="Anton"/>
                <a:ea typeface="Anton"/>
                <a:cs typeface="Anton"/>
                <a:sym typeface="Anton"/>
              </a:rPr>
              <a:t>DELIVERABLES</a:t>
            </a:r>
          </a:p>
        </p:txBody>
      </p:sp>
      <p:sp>
        <p:nvSpPr>
          <p:cNvPr name="TextBox 22" id="22"/>
          <p:cNvSpPr txBox="true"/>
          <p:nvPr/>
        </p:nvSpPr>
        <p:spPr>
          <a:xfrm rot="0">
            <a:off x="4192661" y="7208195"/>
            <a:ext cx="7127204" cy="1378586"/>
          </a:xfrm>
          <a:prstGeom prst="rect">
            <a:avLst/>
          </a:prstGeom>
        </p:spPr>
        <p:txBody>
          <a:bodyPr anchor="t" rtlCol="false" tIns="0" lIns="0" bIns="0" rIns="0">
            <a:spAutoFit/>
          </a:bodyPr>
          <a:lstStyle/>
          <a:p>
            <a:pPr algn="l">
              <a:lnSpc>
                <a:spcPts val="10400"/>
              </a:lnSpc>
            </a:pPr>
            <a:r>
              <a:rPr lang="en-US" sz="10400" spc="-208">
                <a:solidFill>
                  <a:srgbClr val="171E19"/>
                </a:solidFill>
                <a:latin typeface="Anton"/>
                <a:ea typeface="Anton"/>
                <a:cs typeface="Anton"/>
                <a:sym typeface="Anton"/>
              </a:rPr>
              <a:t>CONTACT US</a:t>
            </a:r>
          </a:p>
        </p:txBody>
      </p:sp>
      <p:sp>
        <p:nvSpPr>
          <p:cNvPr name="TextBox 23" id="23"/>
          <p:cNvSpPr txBox="true"/>
          <p:nvPr/>
        </p:nvSpPr>
        <p:spPr>
          <a:xfrm rot="0">
            <a:off x="6491720" y="2082820"/>
            <a:ext cx="877408" cy="481330"/>
          </a:xfrm>
          <a:prstGeom prst="rect">
            <a:avLst/>
          </a:prstGeom>
        </p:spPr>
        <p:txBody>
          <a:bodyPr anchor="t" rtlCol="false" tIns="0" lIns="0" bIns="0" rIns="0">
            <a:spAutoFit/>
          </a:bodyPr>
          <a:lstStyle/>
          <a:p>
            <a:pPr algn="l">
              <a:lnSpc>
                <a:spcPts val="3919"/>
              </a:lnSpc>
            </a:pPr>
            <a:r>
              <a:rPr lang="en-US" sz="2799">
                <a:solidFill>
                  <a:srgbClr val="171E19"/>
                </a:solidFill>
                <a:latin typeface="Anton"/>
                <a:ea typeface="Anton"/>
                <a:cs typeface="Anton"/>
                <a:sym typeface="Anton"/>
              </a:rPr>
              <a:t>01</a:t>
            </a:r>
          </a:p>
        </p:txBody>
      </p:sp>
      <p:sp>
        <p:nvSpPr>
          <p:cNvPr name="TextBox 24" id="24"/>
          <p:cNvSpPr txBox="true"/>
          <p:nvPr/>
        </p:nvSpPr>
        <p:spPr>
          <a:xfrm rot="0">
            <a:off x="8956221" y="4740123"/>
            <a:ext cx="877408" cy="481330"/>
          </a:xfrm>
          <a:prstGeom prst="rect">
            <a:avLst/>
          </a:prstGeom>
        </p:spPr>
        <p:txBody>
          <a:bodyPr anchor="t" rtlCol="false" tIns="0" lIns="0" bIns="0" rIns="0">
            <a:spAutoFit/>
          </a:bodyPr>
          <a:lstStyle/>
          <a:p>
            <a:pPr algn="l">
              <a:lnSpc>
                <a:spcPts val="3919"/>
              </a:lnSpc>
            </a:pPr>
            <a:r>
              <a:rPr lang="en-US" sz="2799">
                <a:solidFill>
                  <a:srgbClr val="171E19"/>
                </a:solidFill>
                <a:latin typeface="Anton"/>
                <a:ea typeface="Anton"/>
                <a:cs typeface="Anton"/>
                <a:sym typeface="Anton"/>
              </a:rPr>
              <a:t>03</a:t>
            </a:r>
          </a:p>
        </p:txBody>
      </p:sp>
      <p:sp>
        <p:nvSpPr>
          <p:cNvPr name="TextBox 25" id="25"/>
          <p:cNvSpPr txBox="true"/>
          <p:nvPr/>
        </p:nvSpPr>
        <p:spPr>
          <a:xfrm rot="0">
            <a:off x="10750554" y="7396375"/>
            <a:ext cx="877408" cy="481330"/>
          </a:xfrm>
          <a:prstGeom prst="rect">
            <a:avLst/>
          </a:prstGeom>
        </p:spPr>
        <p:txBody>
          <a:bodyPr anchor="t" rtlCol="false" tIns="0" lIns="0" bIns="0" rIns="0">
            <a:spAutoFit/>
          </a:bodyPr>
          <a:lstStyle/>
          <a:p>
            <a:pPr algn="l">
              <a:lnSpc>
                <a:spcPts val="3919"/>
              </a:lnSpc>
            </a:pPr>
            <a:r>
              <a:rPr lang="en-US" sz="2799">
                <a:solidFill>
                  <a:srgbClr val="171E19"/>
                </a:solidFill>
                <a:latin typeface="Anton"/>
                <a:ea typeface="Anton"/>
                <a:cs typeface="Anton"/>
                <a:sym typeface="Anton"/>
              </a:rPr>
              <a:t>05</a:t>
            </a:r>
          </a:p>
        </p:txBody>
      </p:sp>
      <p:sp>
        <p:nvSpPr>
          <p:cNvPr name="TextBox 26" id="26"/>
          <p:cNvSpPr txBox="true"/>
          <p:nvPr/>
        </p:nvSpPr>
        <p:spPr>
          <a:xfrm rot="0">
            <a:off x="3898933" y="3411997"/>
            <a:ext cx="877408" cy="481330"/>
          </a:xfrm>
          <a:prstGeom prst="rect">
            <a:avLst/>
          </a:prstGeom>
        </p:spPr>
        <p:txBody>
          <a:bodyPr anchor="t" rtlCol="false" tIns="0" lIns="0" bIns="0" rIns="0">
            <a:spAutoFit/>
          </a:bodyPr>
          <a:lstStyle/>
          <a:p>
            <a:pPr algn="l">
              <a:lnSpc>
                <a:spcPts val="3919"/>
              </a:lnSpc>
            </a:pPr>
            <a:r>
              <a:rPr lang="en-US" sz="2799">
                <a:solidFill>
                  <a:srgbClr val="171E19"/>
                </a:solidFill>
                <a:latin typeface="Anton"/>
                <a:ea typeface="Anton"/>
                <a:cs typeface="Anton"/>
                <a:sym typeface="Anton"/>
              </a:rPr>
              <a:t>02</a:t>
            </a:r>
          </a:p>
        </p:txBody>
      </p:sp>
      <p:sp>
        <p:nvSpPr>
          <p:cNvPr name="TextBox 27" id="27"/>
          <p:cNvSpPr txBox="true"/>
          <p:nvPr/>
        </p:nvSpPr>
        <p:spPr>
          <a:xfrm rot="0">
            <a:off x="891902" y="6068249"/>
            <a:ext cx="877408" cy="481330"/>
          </a:xfrm>
          <a:prstGeom prst="rect">
            <a:avLst/>
          </a:prstGeom>
        </p:spPr>
        <p:txBody>
          <a:bodyPr anchor="t" rtlCol="false" tIns="0" lIns="0" bIns="0" rIns="0">
            <a:spAutoFit/>
          </a:bodyPr>
          <a:lstStyle/>
          <a:p>
            <a:pPr algn="l">
              <a:lnSpc>
                <a:spcPts val="3919"/>
              </a:lnSpc>
            </a:pPr>
            <a:r>
              <a:rPr lang="en-US" sz="2799">
                <a:solidFill>
                  <a:srgbClr val="171E19"/>
                </a:solidFill>
                <a:latin typeface="Anton"/>
                <a:ea typeface="Anton"/>
                <a:cs typeface="Anton"/>
                <a:sym typeface="Anton"/>
              </a:rPr>
              <a:t>04</a:t>
            </a:r>
          </a:p>
        </p:txBody>
      </p:sp>
      <p:sp>
        <p:nvSpPr>
          <p:cNvPr name="TextBox 28" id="28"/>
          <p:cNvSpPr txBox="true"/>
          <p:nvPr/>
        </p:nvSpPr>
        <p:spPr>
          <a:xfrm rot="0">
            <a:off x="10115508" y="2130445"/>
            <a:ext cx="2811343" cy="638175"/>
          </a:xfrm>
          <a:prstGeom prst="rect">
            <a:avLst/>
          </a:prstGeom>
        </p:spPr>
        <p:txBody>
          <a:bodyPr anchor="t" rtlCol="false" tIns="0" lIns="0" bIns="0" rIns="0">
            <a:spAutoFit/>
          </a:bodyPr>
          <a:lstStyle/>
          <a:p>
            <a:pPr algn="l">
              <a:lnSpc>
                <a:spcPts val="2520"/>
              </a:lnSpc>
            </a:pPr>
            <a:r>
              <a:rPr lang="en-US" sz="2100">
                <a:solidFill>
                  <a:srgbClr val="171E19"/>
                </a:solidFill>
                <a:latin typeface="TT Interphases"/>
                <a:ea typeface="TT Interphases"/>
                <a:cs typeface="TT Interphases"/>
                <a:sym typeface="TT Interphases"/>
              </a:rPr>
              <a:t>Introduce the client and brief.</a:t>
            </a:r>
          </a:p>
        </p:txBody>
      </p:sp>
      <p:sp>
        <p:nvSpPr>
          <p:cNvPr name="TextBox 29" id="29"/>
          <p:cNvSpPr txBox="true"/>
          <p:nvPr/>
        </p:nvSpPr>
        <p:spPr>
          <a:xfrm rot="0">
            <a:off x="12273481" y="4787748"/>
            <a:ext cx="3348102" cy="638175"/>
          </a:xfrm>
          <a:prstGeom prst="rect">
            <a:avLst/>
          </a:prstGeom>
        </p:spPr>
        <p:txBody>
          <a:bodyPr anchor="t" rtlCol="false" tIns="0" lIns="0" bIns="0" rIns="0">
            <a:spAutoFit/>
          </a:bodyPr>
          <a:lstStyle/>
          <a:p>
            <a:pPr algn="l">
              <a:lnSpc>
                <a:spcPts val="2520"/>
              </a:lnSpc>
            </a:pPr>
            <a:r>
              <a:rPr lang="en-US" sz="2100">
                <a:solidFill>
                  <a:srgbClr val="171E19"/>
                </a:solidFill>
                <a:latin typeface="TT Interphases"/>
                <a:ea typeface="TT Interphases"/>
                <a:cs typeface="TT Interphases"/>
                <a:sym typeface="TT Interphases"/>
              </a:rPr>
              <a:t>There are some big contenders.</a:t>
            </a:r>
          </a:p>
        </p:txBody>
      </p:sp>
      <p:sp>
        <p:nvSpPr>
          <p:cNvPr name="TextBox 30" id="30"/>
          <p:cNvSpPr txBox="true"/>
          <p:nvPr/>
        </p:nvSpPr>
        <p:spPr>
          <a:xfrm rot="0">
            <a:off x="14067814" y="7444000"/>
            <a:ext cx="3348102" cy="323850"/>
          </a:xfrm>
          <a:prstGeom prst="rect">
            <a:avLst/>
          </a:prstGeom>
        </p:spPr>
        <p:txBody>
          <a:bodyPr anchor="t" rtlCol="false" tIns="0" lIns="0" bIns="0" rIns="0">
            <a:spAutoFit/>
          </a:bodyPr>
          <a:lstStyle/>
          <a:p>
            <a:pPr algn="l">
              <a:lnSpc>
                <a:spcPts val="2520"/>
              </a:lnSpc>
            </a:pPr>
            <a:r>
              <a:rPr lang="en-US" sz="2100">
                <a:solidFill>
                  <a:srgbClr val="171E19"/>
                </a:solidFill>
                <a:latin typeface="TT Interphases"/>
                <a:ea typeface="TT Interphases"/>
                <a:cs typeface="TT Interphases"/>
                <a:sym typeface="TT Interphases"/>
              </a:rPr>
              <a:t>The way to reach us</a:t>
            </a:r>
          </a:p>
        </p:txBody>
      </p:sp>
      <p:sp>
        <p:nvSpPr>
          <p:cNvPr name="TextBox 31" id="31"/>
          <p:cNvSpPr txBox="true"/>
          <p:nvPr/>
        </p:nvSpPr>
        <p:spPr>
          <a:xfrm rot="0">
            <a:off x="6343991" y="3459622"/>
            <a:ext cx="2344280" cy="638175"/>
          </a:xfrm>
          <a:prstGeom prst="rect">
            <a:avLst/>
          </a:prstGeom>
        </p:spPr>
        <p:txBody>
          <a:bodyPr anchor="t" rtlCol="false" tIns="0" lIns="0" bIns="0" rIns="0">
            <a:spAutoFit/>
          </a:bodyPr>
          <a:lstStyle/>
          <a:p>
            <a:pPr algn="l">
              <a:lnSpc>
                <a:spcPts val="2520"/>
              </a:lnSpc>
            </a:pPr>
            <a:r>
              <a:rPr lang="en-US" sz="2100">
                <a:solidFill>
                  <a:srgbClr val="171E19"/>
                </a:solidFill>
                <a:latin typeface="TT Interphases"/>
                <a:ea typeface="TT Interphases"/>
                <a:cs typeface="TT Interphases"/>
                <a:sym typeface="TT Interphases"/>
              </a:rPr>
              <a:t>Who's this for, anyway?</a:t>
            </a:r>
          </a:p>
        </p:txBody>
      </p:sp>
      <p:sp>
        <p:nvSpPr>
          <p:cNvPr name="TextBox 32" id="32"/>
          <p:cNvSpPr txBox="true"/>
          <p:nvPr/>
        </p:nvSpPr>
        <p:spPr>
          <a:xfrm rot="0">
            <a:off x="3999711" y="6115874"/>
            <a:ext cx="2344280" cy="638175"/>
          </a:xfrm>
          <a:prstGeom prst="rect">
            <a:avLst/>
          </a:prstGeom>
        </p:spPr>
        <p:txBody>
          <a:bodyPr anchor="t" rtlCol="false" tIns="0" lIns="0" bIns="0" rIns="0">
            <a:spAutoFit/>
          </a:bodyPr>
          <a:lstStyle/>
          <a:p>
            <a:pPr algn="l">
              <a:lnSpc>
                <a:spcPts val="2520"/>
              </a:lnSpc>
            </a:pPr>
            <a:r>
              <a:rPr lang="en-US" sz="2100">
                <a:solidFill>
                  <a:srgbClr val="171E19"/>
                </a:solidFill>
                <a:latin typeface="TT Interphases"/>
                <a:ea typeface="TT Interphases"/>
                <a:cs typeface="TT Interphases"/>
                <a:sym typeface="TT Interphases"/>
              </a:rPr>
              <a:t>Creatives have work to do.</a:t>
            </a:r>
          </a:p>
        </p:txBody>
      </p:sp>
      <p:sp>
        <p:nvSpPr>
          <p:cNvPr name="TextBox 33" id="33"/>
          <p:cNvSpPr txBox="true"/>
          <p:nvPr/>
        </p:nvSpPr>
        <p:spPr>
          <a:xfrm rot="0">
            <a:off x="574407" y="9445893"/>
            <a:ext cx="4270483"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171E19"/>
                </a:solidFill>
                <a:latin typeface="TT Interphases"/>
                <a:ea typeface="TT Interphases"/>
                <a:cs typeface="TT Interphases"/>
                <a:sym typeface="TT Interphases"/>
              </a:rPr>
              <a:t>WWW.REALLYGREATSITE.COM</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B7C6C2"/>
        </a:solidFill>
      </p:bgPr>
    </p:bg>
    <p:spTree>
      <p:nvGrpSpPr>
        <p:cNvPr id="1" name=""/>
        <p:cNvGrpSpPr/>
        <p:nvPr/>
      </p:nvGrpSpPr>
      <p:grpSpPr>
        <a:xfrm>
          <a:off x="0" y="0"/>
          <a:ext cx="0" cy="0"/>
          <a:chOff x="0" y="0"/>
          <a:chExt cx="0" cy="0"/>
        </a:xfrm>
      </p:grpSpPr>
      <p:sp>
        <p:nvSpPr>
          <p:cNvPr name="TextBox 2" id="2"/>
          <p:cNvSpPr txBox="true"/>
          <p:nvPr/>
        </p:nvSpPr>
        <p:spPr>
          <a:xfrm rot="0">
            <a:off x="6850801" y="583932"/>
            <a:ext cx="4586397" cy="354330"/>
          </a:xfrm>
          <a:prstGeom prst="rect">
            <a:avLst/>
          </a:prstGeom>
        </p:spPr>
        <p:txBody>
          <a:bodyPr anchor="t" rtlCol="false" tIns="0" lIns="0" bIns="0" rIns="0">
            <a:spAutoFit/>
          </a:bodyPr>
          <a:lstStyle/>
          <a:p>
            <a:pPr algn="ctr" marL="0" indent="0" lvl="0">
              <a:lnSpc>
                <a:spcPts val="2640"/>
              </a:lnSpc>
              <a:spcBef>
                <a:spcPct val="0"/>
              </a:spcBef>
            </a:pPr>
            <a:r>
              <a:rPr lang="en-US" b="true" sz="2400" strike="noStrike" u="none">
                <a:solidFill>
                  <a:srgbClr val="171E19"/>
                </a:solidFill>
                <a:latin typeface="TT Interphases Bold"/>
                <a:ea typeface="TT Interphases Bold"/>
                <a:cs typeface="TT Interphases Bold"/>
                <a:sym typeface="TT Interphases Bold"/>
              </a:rPr>
              <a:t>CONTACT US</a:t>
            </a:r>
          </a:p>
        </p:txBody>
      </p:sp>
      <p:grpSp>
        <p:nvGrpSpPr>
          <p:cNvPr name="Group 3" id="3"/>
          <p:cNvGrpSpPr/>
          <p:nvPr/>
        </p:nvGrpSpPr>
        <p:grpSpPr>
          <a:xfrm rot="0">
            <a:off x="8773512" y="3232674"/>
            <a:ext cx="4125938" cy="995471"/>
            <a:chOff x="0" y="0"/>
            <a:chExt cx="1241043" cy="299428"/>
          </a:xfrm>
        </p:grpSpPr>
        <p:sp>
          <p:nvSpPr>
            <p:cNvPr name="Freeform 4" id="4"/>
            <p:cNvSpPr/>
            <p:nvPr/>
          </p:nvSpPr>
          <p:spPr>
            <a:xfrm flipH="false" flipV="false" rot="0">
              <a:off x="0" y="0"/>
              <a:ext cx="1241043" cy="299428"/>
            </a:xfrm>
            <a:custGeom>
              <a:avLst/>
              <a:gdLst/>
              <a:ahLst/>
              <a:cxnLst/>
              <a:rect r="r" b="b" t="t" l="l"/>
              <a:pathLst>
                <a:path h="299428" w="1241043">
                  <a:moveTo>
                    <a:pt x="0" y="0"/>
                  </a:moveTo>
                  <a:lnTo>
                    <a:pt x="1241043" y="0"/>
                  </a:lnTo>
                  <a:lnTo>
                    <a:pt x="1241043" y="299428"/>
                  </a:lnTo>
                  <a:lnTo>
                    <a:pt x="0" y="299428"/>
                  </a:lnTo>
                  <a:close/>
                </a:path>
              </a:pathLst>
            </a:custGeom>
            <a:solidFill>
              <a:srgbClr val="FFFFFF"/>
            </a:solidFill>
          </p:spPr>
        </p:sp>
        <p:sp>
          <p:nvSpPr>
            <p:cNvPr name="TextBox 5" id="5"/>
            <p:cNvSpPr txBox="true"/>
            <p:nvPr/>
          </p:nvSpPr>
          <p:spPr>
            <a:xfrm>
              <a:off x="0" y="-9525"/>
              <a:ext cx="1241043" cy="308953"/>
            </a:xfrm>
            <a:prstGeom prst="rect">
              <a:avLst/>
            </a:prstGeom>
          </p:spPr>
          <p:txBody>
            <a:bodyPr anchor="ctr" rtlCol="false" tIns="50800" lIns="50800" bIns="50800" rIns="50800"/>
            <a:lstStyle/>
            <a:p>
              <a:pPr algn="ctr">
                <a:lnSpc>
                  <a:spcPts val="2520"/>
                </a:lnSpc>
              </a:pPr>
            </a:p>
          </p:txBody>
        </p:sp>
      </p:grpSp>
      <p:grpSp>
        <p:nvGrpSpPr>
          <p:cNvPr name="Group 6" id="6"/>
          <p:cNvGrpSpPr/>
          <p:nvPr/>
        </p:nvGrpSpPr>
        <p:grpSpPr>
          <a:xfrm rot="0">
            <a:off x="7989081" y="5997160"/>
            <a:ext cx="6461153" cy="995471"/>
            <a:chOff x="0" y="0"/>
            <a:chExt cx="1943454" cy="299428"/>
          </a:xfrm>
        </p:grpSpPr>
        <p:sp>
          <p:nvSpPr>
            <p:cNvPr name="Freeform 7" id="7"/>
            <p:cNvSpPr/>
            <p:nvPr/>
          </p:nvSpPr>
          <p:spPr>
            <a:xfrm flipH="false" flipV="false" rot="0">
              <a:off x="0" y="0"/>
              <a:ext cx="1943454" cy="299428"/>
            </a:xfrm>
            <a:custGeom>
              <a:avLst/>
              <a:gdLst/>
              <a:ahLst/>
              <a:cxnLst/>
              <a:rect r="r" b="b" t="t" l="l"/>
              <a:pathLst>
                <a:path h="299428" w="1943454">
                  <a:moveTo>
                    <a:pt x="0" y="0"/>
                  </a:moveTo>
                  <a:lnTo>
                    <a:pt x="1943454" y="0"/>
                  </a:lnTo>
                  <a:lnTo>
                    <a:pt x="1943454" y="299428"/>
                  </a:lnTo>
                  <a:lnTo>
                    <a:pt x="0" y="299428"/>
                  </a:lnTo>
                  <a:close/>
                </a:path>
              </a:pathLst>
            </a:custGeom>
            <a:solidFill>
              <a:srgbClr val="FFFFFF"/>
            </a:solidFill>
          </p:spPr>
        </p:sp>
        <p:sp>
          <p:nvSpPr>
            <p:cNvPr name="TextBox 8" id="8"/>
            <p:cNvSpPr txBox="true"/>
            <p:nvPr/>
          </p:nvSpPr>
          <p:spPr>
            <a:xfrm>
              <a:off x="0" y="-9525"/>
              <a:ext cx="1943454" cy="308953"/>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4089832" y="4614917"/>
            <a:ext cx="6893033" cy="995471"/>
            <a:chOff x="0" y="0"/>
            <a:chExt cx="2073360" cy="299428"/>
          </a:xfrm>
        </p:grpSpPr>
        <p:sp>
          <p:nvSpPr>
            <p:cNvPr name="Freeform 10" id="10"/>
            <p:cNvSpPr/>
            <p:nvPr/>
          </p:nvSpPr>
          <p:spPr>
            <a:xfrm flipH="false" flipV="false" rot="0">
              <a:off x="0" y="0"/>
              <a:ext cx="2073359" cy="299428"/>
            </a:xfrm>
            <a:custGeom>
              <a:avLst/>
              <a:gdLst/>
              <a:ahLst/>
              <a:cxnLst/>
              <a:rect r="r" b="b" t="t" l="l"/>
              <a:pathLst>
                <a:path h="299428" w="2073359">
                  <a:moveTo>
                    <a:pt x="0" y="0"/>
                  </a:moveTo>
                  <a:lnTo>
                    <a:pt x="2073359" y="0"/>
                  </a:lnTo>
                  <a:lnTo>
                    <a:pt x="2073359" y="299428"/>
                  </a:lnTo>
                  <a:lnTo>
                    <a:pt x="0" y="299428"/>
                  </a:lnTo>
                  <a:close/>
                </a:path>
              </a:pathLst>
            </a:custGeom>
            <a:solidFill>
              <a:srgbClr val="FFFFFF"/>
            </a:solidFill>
          </p:spPr>
        </p:sp>
        <p:sp>
          <p:nvSpPr>
            <p:cNvPr name="TextBox 11" id="11"/>
            <p:cNvSpPr txBox="true"/>
            <p:nvPr/>
          </p:nvSpPr>
          <p:spPr>
            <a:xfrm>
              <a:off x="0" y="-9525"/>
              <a:ext cx="2073360" cy="308953"/>
            </a:xfrm>
            <a:prstGeom prst="rect">
              <a:avLst/>
            </a:prstGeom>
          </p:spPr>
          <p:txBody>
            <a:bodyPr anchor="ctr" rtlCol="false" tIns="50800" lIns="50800" bIns="50800" rIns="50800"/>
            <a:lstStyle/>
            <a:p>
              <a:pPr algn="ctr">
                <a:lnSpc>
                  <a:spcPts val="2520"/>
                </a:lnSpc>
              </a:pPr>
            </a:p>
          </p:txBody>
        </p:sp>
      </p:grpSp>
      <p:sp>
        <p:nvSpPr>
          <p:cNvPr name="TextBox 12" id="12"/>
          <p:cNvSpPr txBox="true"/>
          <p:nvPr/>
        </p:nvSpPr>
        <p:spPr>
          <a:xfrm rot="0">
            <a:off x="9223622" y="3530365"/>
            <a:ext cx="3225719" cy="400088"/>
          </a:xfrm>
          <a:prstGeom prst="rect">
            <a:avLst/>
          </a:prstGeom>
        </p:spPr>
        <p:txBody>
          <a:bodyPr anchor="t" rtlCol="false" tIns="0" lIns="0" bIns="0" rIns="0">
            <a:spAutoFit/>
          </a:bodyPr>
          <a:lstStyle/>
          <a:p>
            <a:pPr algn="l">
              <a:lnSpc>
                <a:spcPts val="3184"/>
              </a:lnSpc>
            </a:pPr>
            <a:r>
              <a:rPr lang="en-US" sz="2654">
                <a:solidFill>
                  <a:srgbClr val="171E19"/>
                </a:solidFill>
                <a:latin typeface="TT Interphases"/>
                <a:ea typeface="TT Interphases"/>
                <a:cs typeface="TT Interphases"/>
                <a:sym typeface="TT Interphases"/>
              </a:rPr>
              <a:t>123-456-7890</a:t>
            </a:r>
          </a:p>
        </p:txBody>
      </p:sp>
      <p:sp>
        <p:nvSpPr>
          <p:cNvPr name="TextBox 13" id="13"/>
          <p:cNvSpPr txBox="true"/>
          <p:nvPr/>
        </p:nvSpPr>
        <p:spPr>
          <a:xfrm rot="0">
            <a:off x="8439191" y="6294852"/>
            <a:ext cx="5560933" cy="400088"/>
          </a:xfrm>
          <a:prstGeom prst="rect">
            <a:avLst/>
          </a:prstGeom>
        </p:spPr>
        <p:txBody>
          <a:bodyPr anchor="t" rtlCol="false" tIns="0" lIns="0" bIns="0" rIns="0">
            <a:spAutoFit/>
          </a:bodyPr>
          <a:lstStyle/>
          <a:p>
            <a:pPr algn="l">
              <a:lnSpc>
                <a:spcPts val="3184"/>
              </a:lnSpc>
            </a:pPr>
            <a:r>
              <a:rPr lang="en-US" sz="2654">
                <a:solidFill>
                  <a:srgbClr val="171E19"/>
                </a:solidFill>
                <a:latin typeface="TT Interphases"/>
                <a:ea typeface="TT Interphases"/>
                <a:cs typeface="TT Interphases"/>
                <a:sym typeface="TT Interphases"/>
              </a:rPr>
              <a:t>WWW.REALLYGREATSITE.COM</a:t>
            </a:r>
          </a:p>
        </p:txBody>
      </p:sp>
      <p:sp>
        <p:nvSpPr>
          <p:cNvPr name="TextBox 14" id="14"/>
          <p:cNvSpPr txBox="true"/>
          <p:nvPr/>
        </p:nvSpPr>
        <p:spPr>
          <a:xfrm rot="0">
            <a:off x="4539942" y="4912609"/>
            <a:ext cx="5992814" cy="400088"/>
          </a:xfrm>
          <a:prstGeom prst="rect">
            <a:avLst/>
          </a:prstGeom>
        </p:spPr>
        <p:txBody>
          <a:bodyPr anchor="t" rtlCol="false" tIns="0" lIns="0" bIns="0" rIns="0">
            <a:spAutoFit/>
          </a:bodyPr>
          <a:lstStyle/>
          <a:p>
            <a:pPr algn="l">
              <a:lnSpc>
                <a:spcPts val="3184"/>
              </a:lnSpc>
            </a:pPr>
            <a:r>
              <a:rPr lang="en-US" sz="2654">
                <a:solidFill>
                  <a:srgbClr val="171E19"/>
                </a:solidFill>
                <a:latin typeface="TT Interphases"/>
                <a:ea typeface="TT Interphases"/>
                <a:cs typeface="TT Interphases"/>
                <a:sym typeface="TT Interphases"/>
              </a:rPr>
              <a:t>HELLO@REALLYGREATSITE.COM</a:t>
            </a:r>
          </a:p>
        </p:txBody>
      </p:sp>
      <p:sp>
        <p:nvSpPr>
          <p:cNvPr name="TextBox 15" id="15"/>
          <p:cNvSpPr txBox="true"/>
          <p:nvPr/>
        </p:nvSpPr>
        <p:spPr>
          <a:xfrm rot="0">
            <a:off x="5388549" y="3232060"/>
            <a:ext cx="3835073" cy="1220318"/>
          </a:xfrm>
          <a:prstGeom prst="rect">
            <a:avLst/>
          </a:prstGeom>
        </p:spPr>
        <p:txBody>
          <a:bodyPr anchor="t" rtlCol="false" tIns="0" lIns="0" bIns="0" rIns="0">
            <a:spAutoFit/>
          </a:bodyPr>
          <a:lstStyle/>
          <a:p>
            <a:pPr algn="l">
              <a:lnSpc>
                <a:spcPts val="9106"/>
              </a:lnSpc>
            </a:pPr>
            <a:r>
              <a:rPr lang="en-US" sz="9106" spc="-182">
                <a:solidFill>
                  <a:srgbClr val="171E19"/>
                </a:solidFill>
                <a:latin typeface="Anton"/>
                <a:ea typeface="Anton"/>
                <a:cs typeface="Anton"/>
                <a:sym typeface="Anton"/>
              </a:rPr>
              <a:t>PHONE</a:t>
            </a:r>
          </a:p>
        </p:txBody>
      </p:sp>
      <p:sp>
        <p:nvSpPr>
          <p:cNvPr name="TextBox 16" id="16"/>
          <p:cNvSpPr txBox="true"/>
          <p:nvPr/>
        </p:nvSpPr>
        <p:spPr>
          <a:xfrm rot="0">
            <a:off x="3837766" y="5996547"/>
            <a:ext cx="4601424" cy="1220318"/>
          </a:xfrm>
          <a:prstGeom prst="rect">
            <a:avLst/>
          </a:prstGeom>
        </p:spPr>
        <p:txBody>
          <a:bodyPr anchor="t" rtlCol="false" tIns="0" lIns="0" bIns="0" rIns="0">
            <a:spAutoFit/>
          </a:bodyPr>
          <a:lstStyle/>
          <a:p>
            <a:pPr algn="l">
              <a:lnSpc>
                <a:spcPts val="9106"/>
              </a:lnSpc>
            </a:pPr>
            <a:r>
              <a:rPr lang="en-US" sz="9106" spc="-182">
                <a:solidFill>
                  <a:srgbClr val="171E19"/>
                </a:solidFill>
                <a:latin typeface="Anton"/>
                <a:ea typeface="Anton"/>
                <a:cs typeface="Anton"/>
                <a:sym typeface="Anton"/>
              </a:rPr>
              <a:t>WEBSITE</a:t>
            </a:r>
          </a:p>
        </p:txBody>
      </p:sp>
      <p:sp>
        <p:nvSpPr>
          <p:cNvPr name="TextBox 17" id="17"/>
          <p:cNvSpPr txBox="true"/>
          <p:nvPr/>
        </p:nvSpPr>
        <p:spPr>
          <a:xfrm rot="0">
            <a:off x="10532755" y="4614303"/>
            <a:ext cx="3665413" cy="1220318"/>
          </a:xfrm>
          <a:prstGeom prst="rect">
            <a:avLst/>
          </a:prstGeom>
        </p:spPr>
        <p:txBody>
          <a:bodyPr anchor="t" rtlCol="false" tIns="0" lIns="0" bIns="0" rIns="0">
            <a:spAutoFit/>
          </a:bodyPr>
          <a:lstStyle/>
          <a:p>
            <a:pPr algn="r">
              <a:lnSpc>
                <a:spcPts val="9106"/>
              </a:lnSpc>
            </a:pPr>
            <a:r>
              <a:rPr lang="en-US" sz="9106" spc="-182">
                <a:solidFill>
                  <a:srgbClr val="171E19"/>
                </a:solidFill>
                <a:latin typeface="Anton"/>
                <a:ea typeface="Anton"/>
                <a:cs typeface="Anton"/>
                <a:sym typeface="Anton"/>
              </a:rPr>
              <a:t>EMAIL</a:t>
            </a:r>
          </a:p>
        </p:txBody>
      </p:sp>
      <p:sp>
        <p:nvSpPr>
          <p:cNvPr name="TextBox 18" id="18"/>
          <p:cNvSpPr txBox="true"/>
          <p:nvPr/>
        </p:nvSpPr>
        <p:spPr>
          <a:xfrm rot="0">
            <a:off x="6850801" y="9445893"/>
            <a:ext cx="4586397" cy="266700"/>
          </a:xfrm>
          <a:prstGeom prst="rect">
            <a:avLst/>
          </a:prstGeom>
        </p:spPr>
        <p:txBody>
          <a:bodyPr anchor="t" rtlCol="false" tIns="0" lIns="0" bIns="0" rIns="0">
            <a:spAutoFit/>
          </a:bodyPr>
          <a:lstStyle/>
          <a:p>
            <a:pPr algn="ctr" marL="0" indent="0" lvl="0">
              <a:lnSpc>
                <a:spcPts val="2160"/>
              </a:lnSpc>
              <a:spcBef>
                <a:spcPct val="0"/>
              </a:spcBef>
            </a:pPr>
            <a:r>
              <a:rPr lang="en-US" sz="1800">
                <a:solidFill>
                  <a:srgbClr val="171E19"/>
                </a:solidFill>
                <a:latin typeface="TT Interphases"/>
                <a:ea typeface="TT Interphases"/>
                <a:cs typeface="TT Interphases"/>
                <a:sym typeface="TT Interphases"/>
              </a:rPr>
              <a:t>WWW.REALLYGREATSITE.COM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71E19"/>
        </a:solidFill>
      </p:bgPr>
    </p:bg>
    <p:spTree>
      <p:nvGrpSpPr>
        <p:cNvPr id="1" name=""/>
        <p:cNvGrpSpPr/>
        <p:nvPr/>
      </p:nvGrpSpPr>
      <p:grpSpPr>
        <a:xfrm>
          <a:off x="0" y="0"/>
          <a:ext cx="0" cy="0"/>
          <a:chOff x="0" y="0"/>
          <a:chExt cx="0" cy="0"/>
        </a:xfrm>
      </p:grpSpPr>
      <p:grpSp>
        <p:nvGrpSpPr>
          <p:cNvPr name="Group 2" id="2"/>
          <p:cNvGrpSpPr/>
          <p:nvPr/>
        </p:nvGrpSpPr>
        <p:grpSpPr>
          <a:xfrm rot="0">
            <a:off x="14383988" y="5143500"/>
            <a:ext cx="3329605" cy="4569093"/>
            <a:chOff x="0" y="0"/>
            <a:chExt cx="515843" cy="707872"/>
          </a:xfrm>
        </p:grpSpPr>
        <p:sp>
          <p:nvSpPr>
            <p:cNvPr name="Freeform 3" id="3"/>
            <p:cNvSpPr/>
            <p:nvPr/>
          </p:nvSpPr>
          <p:spPr>
            <a:xfrm flipH="false" flipV="false" rot="0">
              <a:off x="0" y="0"/>
              <a:ext cx="515843" cy="707872"/>
            </a:xfrm>
            <a:custGeom>
              <a:avLst/>
              <a:gdLst/>
              <a:ahLst/>
              <a:cxnLst/>
              <a:rect r="r" b="b" t="t" l="l"/>
              <a:pathLst>
                <a:path h="707872" w="515843">
                  <a:moveTo>
                    <a:pt x="0" y="0"/>
                  </a:moveTo>
                  <a:lnTo>
                    <a:pt x="515843" y="0"/>
                  </a:lnTo>
                  <a:lnTo>
                    <a:pt x="515843" y="707872"/>
                  </a:lnTo>
                  <a:lnTo>
                    <a:pt x="0" y="707872"/>
                  </a:lnTo>
                  <a:close/>
                </a:path>
              </a:pathLst>
            </a:custGeom>
            <a:blipFill>
              <a:blip r:embed="rId2"/>
              <a:stretch>
                <a:fillRect l="0" t="-4654" r="0" b="-4654"/>
              </a:stretch>
            </a:blipFill>
          </p:spPr>
        </p:sp>
      </p:grpSp>
      <p:grpSp>
        <p:nvGrpSpPr>
          <p:cNvPr name="Group 4" id="4"/>
          <p:cNvGrpSpPr/>
          <p:nvPr/>
        </p:nvGrpSpPr>
        <p:grpSpPr>
          <a:xfrm rot="0">
            <a:off x="15639986" y="574407"/>
            <a:ext cx="2073607" cy="207360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C6C2"/>
            </a:solidFill>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5759"/>
                </a:lnSpc>
              </a:pPr>
              <a:r>
                <a:rPr lang="en-US" sz="4800">
                  <a:solidFill>
                    <a:srgbClr val="171E19"/>
                  </a:solidFill>
                  <a:latin typeface="Anton"/>
                  <a:ea typeface="Anton"/>
                  <a:cs typeface="Anton"/>
                  <a:sym typeface="Anton"/>
                </a:rPr>
                <a:t>2040</a:t>
              </a:r>
            </a:p>
          </p:txBody>
        </p:sp>
      </p:grpSp>
      <p:sp>
        <p:nvSpPr>
          <p:cNvPr name="Freeform 7" id="7"/>
          <p:cNvSpPr/>
          <p:nvPr/>
        </p:nvSpPr>
        <p:spPr>
          <a:xfrm flipH="false" flipV="false" rot="0">
            <a:off x="574407" y="5143500"/>
            <a:ext cx="772017" cy="772017"/>
          </a:xfrm>
          <a:custGeom>
            <a:avLst/>
            <a:gdLst/>
            <a:ahLst/>
            <a:cxnLst/>
            <a:rect r="r" b="b" t="t" l="l"/>
            <a:pathLst>
              <a:path h="772017" w="772017">
                <a:moveTo>
                  <a:pt x="0" y="0"/>
                </a:moveTo>
                <a:lnTo>
                  <a:pt x="772017" y="0"/>
                </a:lnTo>
                <a:lnTo>
                  <a:pt x="772017" y="772017"/>
                </a:lnTo>
                <a:lnTo>
                  <a:pt x="0" y="772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422215" y="9445893"/>
            <a:ext cx="266700" cy="266700"/>
          </a:xfrm>
          <a:custGeom>
            <a:avLst/>
            <a:gdLst/>
            <a:ahLst/>
            <a:cxnLst/>
            <a:rect r="r" b="b" t="t" l="l"/>
            <a:pathLst>
              <a:path h="266700" w="266700">
                <a:moveTo>
                  <a:pt x="0" y="0"/>
                </a:moveTo>
                <a:lnTo>
                  <a:pt x="266700" y="0"/>
                </a:lnTo>
                <a:lnTo>
                  <a:pt x="266700" y="266700"/>
                </a:lnTo>
                <a:lnTo>
                  <a:pt x="0" y="266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74407" y="837109"/>
            <a:ext cx="13809581" cy="2490536"/>
          </a:xfrm>
          <a:prstGeom prst="rect">
            <a:avLst/>
          </a:prstGeom>
        </p:spPr>
        <p:txBody>
          <a:bodyPr anchor="t" rtlCol="false" tIns="0" lIns="0" bIns="0" rIns="0">
            <a:spAutoFit/>
          </a:bodyPr>
          <a:lstStyle/>
          <a:p>
            <a:pPr algn="l" marL="0" indent="0" lvl="0">
              <a:lnSpc>
                <a:spcPts val="18030"/>
              </a:lnSpc>
            </a:pPr>
            <a:r>
              <a:rPr lang="en-US" sz="20033" spc="-400">
                <a:solidFill>
                  <a:srgbClr val="FFFFFF"/>
                </a:solidFill>
                <a:latin typeface="Anton"/>
                <a:ea typeface="Anton"/>
                <a:cs typeface="Anton"/>
                <a:sym typeface="Anton"/>
              </a:rPr>
              <a:t>THANK YOU</a:t>
            </a:r>
          </a:p>
        </p:txBody>
      </p:sp>
      <p:sp>
        <p:nvSpPr>
          <p:cNvPr name="TextBox 10" id="10"/>
          <p:cNvSpPr txBox="true"/>
          <p:nvPr/>
        </p:nvSpPr>
        <p:spPr>
          <a:xfrm rot="0">
            <a:off x="6125042" y="9445893"/>
            <a:ext cx="4147214" cy="266700"/>
          </a:xfrm>
          <a:prstGeom prst="rect">
            <a:avLst/>
          </a:prstGeom>
        </p:spPr>
        <p:txBody>
          <a:bodyPr anchor="t" rtlCol="false" tIns="0" lIns="0" bIns="0" rIns="0">
            <a:spAutoFit/>
          </a:bodyPr>
          <a:lstStyle/>
          <a:p>
            <a:pPr algn="r" marL="0" indent="0" lvl="0">
              <a:lnSpc>
                <a:spcPts val="2160"/>
              </a:lnSpc>
              <a:spcBef>
                <a:spcPct val="0"/>
              </a:spcBef>
            </a:pPr>
            <a:r>
              <a:rPr lang="en-US" sz="1800">
                <a:solidFill>
                  <a:srgbClr val="FFFFFF"/>
                </a:solidFill>
                <a:latin typeface="TT Interphases"/>
                <a:ea typeface="TT Interphases"/>
                <a:cs typeface="TT Interphases"/>
                <a:sym typeface="TT Interphases"/>
              </a:rPr>
              <a:t>WWW.REALLYGREATSITE.COM</a:t>
            </a:r>
          </a:p>
        </p:txBody>
      </p:sp>
      <p:sp>
        <p:nvSpPr>
          <p:cNvPr name="TextBox 11" id="11"/>
          <p:cNvSpPr txBox="true"/>
          <p:nvPr/>
        </p:nvSpPr>
        <p:spPr>
          <a:xfrm rot="0">
            <a:off x="574407" y="9341118"/>
            <a:ext cx="4134729" cy="371475"/>
          </a:xfrm>
          <a:prstGeom prst="rect">
            <a:avLst/>
          </a:prstGeom>
        </p:spPr>
        <p:txBody>
          <a:bodyPr anchor="t" rtlCol="false" tIns="0" lIns="0" bIns="0" rIns="0">
            <a:spAutoFit/>
          </a:bodyPr>
          <a:lstStyle/>
          <a:p>
            <a:pPr algn="just" marL="0" indent="0" lvl="0">
              <a:lnSpc>
                <a:spcPts val="2879"/>
              </a:lnSpc>
              <a:spcBef>
                <a:spcPct val="0"/>
              </a:spcBef>
            </a:pPr>
            <a:r>
              <a:rPr lang="en-US" sz="2399">
                <a:solidFill>
                  <a:srgbClr val="FFFFFF"/>
                </a:solidFill>
                <a:latin typeface="TT Interphases"/>
                <a:ea typeface="TT Interphases"/>
                <a:cs typeface="TT Interphases"/>
                <a:sym typeface="TT Interphases"/>
              </a:rPr>
              <a:t>PRESENTATION</a:t>
            </a:r>
          </a:p>
        </p:txBody>
      </p:sp>
      <p:sp>
        <p:nvSpPr>
          <p:cNvPr name="TextBox 12" id="12"/>
          <p:cNvSpPr txBox="true"/>
          <p:nvPr/>
        </p:nvSpPr>
        <p:spPr>
          <a:xfrm rot="0">
            <a:off x="1523224" y="5200650"/>
            <a:ext cx="2431026" cy="714867"/>
          </a:xfrm>
          <a:prstGeom prst="rect">
            <a:avLst/>
          </a:prstGeom>
        </p:spPr>
        <p:txBody>
          <a:bodyPr anchor="t" rtlCol="false" tIns="0" lIns="0" bIns="0" rIns="0">
            <a:spAutoFit/>
          </a:bodyPr>
          <a:lstStyle/>
          <a:p>
            <a:pPr algn="l" marL="0" indent="0" lvl="0">
              <a:lnSpc>
                <a:spcPts val="2802"/>
              </a:lnSpc>
            </a:pPr>
            <a:r>
              <a:rPr lang="en-US" b="true" sz="2802">
                <a:solidFill>
                  <a:srgbClr val="FFFFFF"/>
                </a:solidFill>
                <a:latin typeface="TT Interphases Bold"/>
                <a:ea typeface="TT Interphases Bold"/>
                <a:cs typeface="TT Interphases Bold"/>
                <a:sym typeface="TT Interphases Bold"/>
              </a:rPr>
              <a:t>FRADEL AND SPIES CO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5077" y="3805384"/>
            <a:ext cx="6156022" cy="6481616"/>
            <a:chOff x="0" y="0"/>
            <a:chExt cx="953729" cy="1004172"/>
          </a:xfrm>
        </p:grpSpPr>
        <p:sp>
          <p:nvSpPr>
            <p:cNvPr name="Freeform 3" id="3"/>
            <p:cNvSpPr/>
            <p:nvPr/>
          </p:nvSpPr>
          <p:spPr>
            <a:xfrm flipH="false" flipV="false" rot="0">
              <a:off x="0" y="0"/>
              <a:ext cx="953729" cy="1004172"/>
            </a:xfrm>
            <a:custGeom>
              <a:avLst/>
              <a:gdLst/>
              <a:ahLst/>
              <a:cxnLst/>
              <a:rect r="r" b="b" t="t" l="l"/>
              <a:pathLst>
                <a:path h="1004172" w="953729">
                  <a:moveTo>
                    <a:pt x="0" y="0"/>
                  </a:moveTo>
                  <a:lnTo>
                    <a:pt x="953729" y="0"/>
                  </a:lnTo>
                  <a:lnTo>
                    <a:pt x="953729" y="1004172"/>
                  </a:lnTo>
                  <a:lnTo>
                    <a:pt x="0" y="1004172"/>
                  </a:lnTo>
                  <a:close/>
                </a:path>
              </a:pathLst>
            </a:custGeom>
            <a:blipFill>
              <a:blip r:embed="rId2"/>
              <a:stretch>
                <a:fillRect l="-70416" t="0" r="-24161" b="-23202"/>
              </a:stretch>
            </a:blipFill>
          </p:spPr>
        </p:sp>
      </p:grpSp>
      <p:grpSp>
        <p:nvGrpSpPr>
          <p:cNvPr name="Group 4" id="4"/>
          <p:cNvGrpSpPr/>
          <p:nvPr/>
        </p:nvGrpSpPr>
        <p:grpSpPr>
          <a:xfrm rot="0">
            <a:off x="13941672" y="1386840"/>
            <a:ext cx="3771920" cy="5414806"/>
            <a:chOff x="0" y="0"/>
            <a:chExt cx="584369" cy="838895"/>
          </a:xfrm>
        </p:grpSpPr>
        <p:sp>
          <p:nvSpPr>
            <p:cNvPr name="Freeform 5" id="5"/>
            <p:cNvSpPr/>
            <p:nvPr/>
          </p:nvSpPr>
          <p:spPr>
            <a:xfrm flipH="false" flipV="false" rot="0">
              <a:off x="0" y="0"/>
              <a:ext cx="584369" cy="838895"/>
            </a:xfrm>
            <a:custGeom>
              <a:avLst/>
              <a:gdLst/>
              <a:ahLst/>
              <a:cxnLst/>
              <a:rect r="r" b="b" t="t" l="l"/>
              <a:pathLst>
                <a:path h="838895" w="584369">
                  <a:moveTo>
                    <a:pt x="0" y="0"/>
                  </a:moveTo>
                  <a:lnTo>
                    <a:pt x="584369" y="0"/>
                  </a:lnTo>
                  <a:lnTo>
                    <a:pt x="584369" y="838895"/>
                  </a:lnTo>
                  <a:lnTo>
                    <a:pt x="0" y="838895"/>
                  </a:lnTo>
                  <a:close/>
                </a:path>
              </a:pathLst>
            </a:custGeom>
            <a:blipFill>
              <a:blip r:embed="rId3"/>
              <a:stretch>
                <a:fillRect l="0" t="0" r="0" b="-4489"/>
              </a:stretch>
            </a:blipFill>
          </p:spPr>
        </p:sp>
      </p:grpSp>
      <p:sp>
        <p:nvSpPr>
          <p:cNvPr name="TextBox 6" id="6"/>
          <p:cNvSpPr txBox="true"/>
          <p:nvPr/>
        </p:nvSpPr>
        <p:spPr>
          <a:xfrm rot="0">
            <a:off x="574407" y="640797"/>
            <a:ext cx="16168516" cy="3886171"/>
          </a:xfrm>
          <a:prstGeom prst="rect">
            <a:avLst/>
          </a:prstGeom>
        </p:spPr>
        <p:txBody>
          <a:bodyPr anchor="t" rtlCol="false" tIns="0" lIns="0" bIns="0" rIns="0">
            <a:spAutoFit/>
          </a:bodyPr>
          <a:lstStyle/>
          <a:p>
            <a:pPr algn="l" marL="0" indent="0" lvl="1">
              <a:lnSpc>
                <a:spcPts val="14998"/>
              </a:lnSpc>
              <a:spcBef>
                <a:spcPct val="0"/>
              </a:spcBef>
            </a:pPr>
            <a:r>
              <a:rPr lang="en-US" sz="14998" spc="-449" strike="noStrike" u="none">
                <a:solidFill>
                  <a:srgbClr val="171E19"/>
                </a:solidFill>
                <a:latin typeface="Anton"/>
                <a:ea typeface="Anton"/>
                <a:cs typeface="Anton"/>
                <a:sym typeface="Anton"/>
              </a:rPr>
              <a:t>WE ARE A PROFESSIONAL DESIGN STUDIO</a:t>
            </a:r>
          </a:p>
        </p:txBody>
      </p:sp>
      <p:sp>
        <p:nvSpPr>
          <p:cNvPr name="TextBox 7" id="7"/>
          <p:cNvSpPr txBox="true"/>
          <p:nvPr/>
        </p:nvSpPr>
        <p:spPr>
          <a:xfrm rot="0">
            <a:off x="9144000" y="8651508"/>
            <a:ext cx="8569593" cy="106108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8" id="8"/>
          <p:cNvSpPr txBox="true"/>
          <p:nvPr/>
        </p:nvSpPr>
        <p:spPr>
          <a:xfrm rot="0">
            <a:off x="9144000" y="6386356"/>
            <a:ext cx="4093239" cy="4152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171E19"/>
                </a:solidFill>
                <a:latin typeface="TT Interphases"/>
                <a:ea typeface="TT Interphases"/>
                <a:cs typeface="TT Interphases"/>
                <a:sym typeface="TT Interphases"/>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4407" y="740601"/>
            <a:ext cx="7504013" cy="1166494"/>
          </a:xfrm>
          <a:prstGeom prst="rect">
            <a:avLst/>
          </a:prstGeom>
        </p:spPr>
        <p:txBody>
          <a:bodyPr anchor="t" rtlCol="false" tIns="0" lIns="0" bIns="0" rIns="0">
            <a:spAutoFit/>
          </a:bodyPr>
          <a:lstStyle/>
          <a:p>
            <a:pPr algn="l" marL="0" indent="0" lvl="1">
              <a:lnSpc>
                <a:spcPts val="8799"/>
              </a:lnSpc>
              <a:spcBef>
                <a:spcPct val="0"/>
              </a:spcBef>
            </a:pPr>
            <a:r>
              <a:rPr lang="en-US" sz="8799" spc="-263" strike="noStrike" u="none">
                <a:solidFill>
                  <a:srgbClr val="171E19"/>
                </a:solidFill>
                <a:latin typeface="Anton"/>
                <a:ea typeface="Anton"/>
                <a:cs typeface="Anton"/>
                <a:sym typeface="Anton"/>
              </a:rPr>
              <a:t>THE CAMPAIGN</a:t>
            </a:r>
          </a:p>
        </p:txBody>
      </p:sp>
      <p:sp>
        <p:nvSpPr>
          <p:cNvPr name="TextBox 3" id="3"/>
          <p:cNvSpPr txBox="true"/>
          <p:nvPr/>
        </p:nvSpPr>
        <p:spPr>
          <a:xfrm rot="0">
            <a:off x="574407" y="7546996"/>
            <a:ext cx="4861795" cy="214693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This is it! Time to introduce the campaign. This is where you set the tone of your entire brief. It's helpful to give your team a little history on the background of the campaign and set clear objectives as to what the client wants you to achieve.</a:t>
            </a:r>
          </a:p>
        </p:txBody>
      </p:sp>
      <p:sp>
        <p:nvSpPr>
          <p:cNvPr name="TextBox 4" id="4"/>
          <p:cNvSpPr txBox="true"/>
          <p:nvPr/>
        </p:nvSpPr>
        <p:spPr>
          <a:xfrm rot="0">
            <a:off x="6770318" y="7546996"/>
            <a:ext cx="4859540" cy="214693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Creativity can be a lot of chaotic, messy fun. Briefs are here to keep creatives on track while kickstarting the creative process. Make sure you balance being specific about what the client is looking for while encouraging creatives' creativity.</a:t>
            </a:r>
          </a:p>
        </p:txBody>
      </p:sp>
      <p:sp>
        <p:nvSpPr>
          <p:cNvPr name="TextBox 5" id="5"/>
          <p:cNvSpPr txBox="true"/>
          <p:nvPr/>
        </p:nvSpPr>
        <p:spPr>
          <a:xfrm rot="0">
            <a:off x="574407" y="5688965"/>
            <a:ext cx="3900386" cy="12363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INTRODUCE THE CAMPAIGN.</a:t>
            </a:r>
          </a:p>
        </p:txBody>
      </p:sp>
      <p:sp>
        <p:nvSpPr>
          <p:cNvPr name="TextBox 6" id="6"/>
          <p:cNvSpPr txBox="true"/>
          <p:nvPr/>
        </p:nvSpPr>
        <p:spPr>
          <a:xfrm rot="0">
            <a:off x="6770318" y="5688965"/>
            <a:ext cx="3908342" cy="1236345"/>
          </a:xfrm>
          <a:prstGeom prst="rect">
            <a:avLst/>
          </a:prstGeom>
        </p:spPr>
        <p:txBody>
          <a:bodyPr anchor="t" rtlCol="false" tIns="0" lIns="0" bIns="0" rIns="0">
            <a:spAutoFit/>
          </a:bodyPr>
          <a:lstStyle/>
          <a:p>
            <a:pPr algn="l" marL="0" indent="0" lvl="0">
              <a:lnSpc>
                <a:spcPts val="4830"/>
              </a:lnSpc>
              <a:spcBef>
                <a:spcPct val="0"/>
              </a:spcBef>
            </a:pPr>
            <a:r>
              <a:rPr lang="en-US" sz="4200" spc="-126" strike="noStrike" u="none">
                <a:solidFill>
                  <a:srgbClr val="171E19"/>
                </a:solidFill>
                <a:latin typeface="Anton"/>
                <a:ea typeface="Anton"/>
                <a:cs typeface="Anton"/>
                <a:sym typeface="Anton"/>
              </a:rPr>
              <a:t>KEEP THINGS ON TRACK</a:t>
            </a:r>
          </a:p>
        </p:txBody>
      </p:sp>
      <p:grpSp>
        <p:nvGrpSpPr>
          <p:cNvPr name="Group 7" id="7"/>
          <p:cNvGrpSpPr/>
          <p:nvPr/>
        </p:nvGrpSpPr>
        <p:grpSpPr>
          <a:xfrm rot="0">
            <a:off x="12972883" y="569151"/>
            <a:ext cx="4740710" cy="7044520"/>
            <a:chOff x="0" y="0"/>
            <a:chExt cx="734460" cy="1091381"/>
          </a:xfrm>
        </p:grpSpPr>
        <p:sp>
          <p:nvSpPr>
            <p:cNvPr name="Freeform 8" id="8"/>
            <p:cNvSpPr/>
            <p:nvPr/>
          </p:nvSpPr>
          <p:spPr>
            <a:xfrm flipH="false" flipV="false" rot="0">
              <a:off x="0" y="0"/>
              <a:ext cx="734460" cy="1091381"/>
            </a:xfrm>
            <a:custGeom>
              <a:avLst/>
              <a:gdLst/>
              <a:ahLst/>
              <a:cxnLst/>
              <a:rect r="r" b="b" t="t" l="l"/>
              <a:pathLst>
                <a:path h="1091381" w="734460">
                  <a:moveTo>
                    <a:pt x="0" y="0"/>
                  </a:moveTo>
                  <a:lnTo>
                    <a:pt x="734460" y="0"/>
                  </a:lnTo>
                  <a:lnTo>
                    <a:pt x="734460" y="1091381"/>
                  </a:lnTo>
                  <a:lnTo>
                    <a:pt x="0" y="1091381"/>
                  </a:lnTo>
                  <a:close/>
                </a:path>
              </a:pathLst>
            </a:custGeom>
            <a:blipFill>
              <a:blip r:embed="rId2"/>
              <a:stretch>
                <a:fillRect l="-5723" t="0" r="-5723" b="0"/>
              </a:stretch>
            </a:blipFill>
          </p:spPr>
        </p:sp>
      </p:grpSp>
      <p:sp>
        <p:nvSpPr>
          <p:cNvPr name="Freeform 9" id="9"/>
          <p:cNvSpPr/>
          <p:nvPr/>
        </p:nvSpPr>
        <p:spPr>
          <a:xfrm flipH="false" flipV="false" rot="0">
            <a:off x="17446893" y="9445893"/>
            <a:ext cx="266700" cy="266700"/>
          </a:xfrm>
          <a:custGeom>
            <a:avLst/>
            <a:gdLst/>
            <a:ahLst/>
            <a:cxnLst/>
            <a:rect r="r" b="b" t="t" l="l"/>
            <a:pathLst>
              <a:path h="266700" w="266700">
                <a:moveTo>
                  <a:pt x="0" y="0"/>
                </a:moveTo>
                <a:lnTo>
                  <a:pt x="266700" y="0"/>
                </a:lnTo>
                <a:lnTo>
                  <a:pt x="266700" y="266700"/>
                </a:lnTo>
                <a:lnTo>
                  <a:pt x="0" y="266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437032" y="7203708"/>
            <a:ext cx="5276561" cy="2508885"/>
          </a:xfrm>
          <a:prstGeom prst="rect">
            <a:avLst/>
          </a:prstGeom>
        </p:spPr>
        <p:txBody>
          <a:bodyPr anchor="t" rtlCol="false" tIns="0" lIns="0" bIns="0" rIns="0">
            <a:spAutoFit/>
          </a:bodyPr>
          <a:lstStyle/>
          <a:p>
            <a:pPr algn="l" marL="0" indent="0" lvl="0">
              <a:lnSpc>
                <a:spcPts val="2880"/>
              </a:lnSpc>
            </a:pPr>
            <a:r>
              <a:rPr lang="en-US" sz="1800" strike="noStrike" u="none">
                <a:solidFill>
                  <a:srgbClr val="171E19"/>
                </a:solidFill>
                <a:latin typeface="TT Interphases"/>
                <a:ea typeface="TT Interphases"/>
                <a:cs typeface="TT Interphases"/>
                <a:sym typeface="TT Interphases"/>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a:t>
            </a:r>
          </a:p>
        </p:txBody>
      </p:sp>
      <p:sp>
        <p:nvSpPr>
          <p:cNvPr name="TextBox 3" id="3"/>
          <p:cNvSpPr txBox="true"/>
          <p:nvPr/>
        </p:nvSpPr>
        <p:spPr>
          <a:xfrm rot="0">
            <a:off x="9144000" y="745857"/>
            <a:ext cx="8569593" cy="1166494"/>
          </a:xfrm>
          <a:prstGeom prst="rect">
            <a:avLst/>
          </a:prstGeom>
        </p:spPr>
        <p:txBody>
          <a:bodyPr anchor="t" rtlCol="false" tIns="0" lIns="0" bIns="0" rIns="0">
            <a:spAutoFit/>
          </a:bodyPr>
          <a:lstStyle/>
          <a:p>
            <a:pPr algn="l" marL="0" indent="0" lvl="1">
              <a:lnSpc>
                <a:spcPts val="8799"/>
              </a:lnSpc>
              <a:spcBef>
                <a:spcPct val="0"/>
              </a:spcBef>
            </a:pPr>
            <a:r>
              <a:rPr lang="en-US" sz="8799" spc="-263" strike="noStrike" u="none">
                <a:solidFill>
                  <a:srgbClr val="171E19"/>
                </a:solidFill>
                <a:latin typeface="Anton"/>
                <a:ea typeface="Anton"/>
                <a:cs typeface="Anton"/>
                <a:sym typeface="Anton"/>
              </a:rPr>
              <a:t>ABOUT THE BRAND</a:t>
            </a:r>
          </a:p>
        </p:txBody>
      </p:sp>
      <p:grpSp>
        <p:nvGrpSpPr>
          <p:cNvPr name="Group 4" id="4"/>
          <p:cNvGrpSpPr/>
          <p:nvPr/>
        </p:nvGrpSpPr>
        <p:grpSpPr>
          <a:xfrm rot="0">
            <a:off x="0" y="0"/>
            <a:ext cx="8572500" cy="10287000"/>
            <a:chOff x="0" y="0"/>
            <a:chExt cx="1328105" cy="1593725"/>
          </a:xfrm>
        </p:grpSpPr>
        <p:sp>
          <p:nvSpPr>
            <p:cNvPr name="Freeform 5" id="5"/>
            <p:cNvSpPr/>
            <p:nvPr/>
          </p:nvSpPr>
          <p:spPr>
            <a:xfrm flipH="false" flipV="false" rot="0">
              <a:off x="0" y="0"/>
              <a:ext cx="1328105" cy="1593725"/>
            </a:xfrm>
            <a:custGeom>
              <a:avLst/>
              <a:gdLst/>
              <a:ahLst/>
              <a:cxnLst/>
              <a:rect r="r" b="b" t="t" l="l"/>
              <a:pathLst>
                <a:path h="1593725" w="1328105">
                  <a:moveTo>
                    <a:pt x="0" y="0"/>
                  </a:moveTo>
                  <a:lnTo>
                    <a:pt x="1328105" y="0"/>
                  </a:lnTo>
                  <a:lnTo>
                    <a:pt x="1328105" y="1593725"/>
                  </a:lnTo>
                  <a:lnTo>
                    <a:pt x="0" y="1593725"/>
                  </a:lnTo>
                  <a:close/>
                </a:path>
              </a:pathLst>
            </a:custGeom>
            <a:blipFill>
              <a:blip r:embed="rId2"/>
              <a:stretch>
                <a:fillRect l="-33694" t="0" r="-46305" b="0"/>
              </a:stretch>
            </a:blipFill>
          </p:spPr>
        </p:sp>
      </p:grpSp>
      <p:sp>
        <p:nvSpPr>
          <p:cNvPr name="TextBox 6" id="6"/>
          <p:cNvSpPr txBox="true"/>
          <p:nvPr/>
        </p:nvSpPr>
        <p:spPr>
          <a:xfrm rot="0">
            <a:off x="9144000" y="7213233"/>
            <a:ext cx="2718367" cy="415290"/>
          </a:xfrm>
          <a:prstGeom prst="rect">
            <a:avLst/>
          </a:prstGeom>
        </p:spPr>
        <p:txBody>
          <a:bodyPr anchor="t" rtlCol="false" tIns="0" lIns="0" bIns="0" rIns="0">
            <a:spAutoFit/>
          </a:bodyPr>
          <a:lstStyle/>
          <a:p>
            <a:pPr algn="l" marL="0" indent="0" lvl="0">
              <a:lnSpc>
                <a:spcPts val="3359"/>
              </a:lnSpc>
              <a:spcBef>
                <a:spcPct val="0"/>
              </a:spcBef>
            </a:pPr>
            <a:r>
              <a:rPr lang="en-US" sz="2400" strike="noStrike" u="none">
                <a:solidFill>
                  <a:srgbClr val="171E19"/>
                </a:solidFill>
                <a:latin typeface="TT Interphases"/>
                <a:ea typeface="TT Interphases"/>
                <a:cs typeface="TT Interphases"/>
                <a:sym typeface="TT Interphases"/>
              </a:rPr>
              <a:t>THE BRAND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3828" y="1522145"/>
            <a:ext cx="5169765" cy="8190448"/>
            <a:chOff x="0" y="0"/>
            <a:chExt cx="400466" cy="634457"/>
          </a:xfrm>
        </p:grpSpPr>
        <p:sp>
          <p:nvSpPr>
            <p:cNvPr name="Freeform 3" id="3"/>
            <p:cNvSpPr/>
            <p:nvPr/>
          </p:nvSpPr>
          <p:spPr>
            <a:xfrm flipH="false" flipV="false" rot="0">
              <a:off x="0" y="0"/>
              <a:ext cx="400466" cy="634457"/>
            </a:xfrm>
            <a:custGeom>
              <a:avLst/>
              <a:gdLst/>
              <a:ahLst/>
              <a:cxnLst/>
              <a:rect r="r" b="b" t="t" l="l"/>
              <a:pathLst>
                <a:path h="634457" w="400466">
                  <a:moveTo>
                    <a:pt x="0" y="0"/>
                  </a:moveTo>
                  <a:lnTo>
                    <a:pt x="400466" y="0"/>
                  </a:lnTo>
                  <a:lnTo>
                    <a:pt x="400466" y="634457"/>
                  </a:lnTo>
                  <a:lnTo>
                    <a:pt x="0" y="634457"/>
                  </a:lnTo>
                  <a:close/>
                </a:path>
              </a:pathLst>
            </a:custGeom>
            <a:blipFill>
              <a:blip r:embed="rId2"/>
              <a:stretch>
                <a:fillRect l="-2809" t="0" r="-2809" b="0"/>
              </a:stretch>
            </a:blipFill>
          </p:spPr>
        </p:sp>
      </p:grpSp>
      <p:grpSp>
        <p:nvGrpSpPr>
          <p:cNvPr name="Group 4" id="4"/>
          <p:cNvGrpSpPr/>
          <p:nvPr/>
        </p:nvGrpSpPr>
        <p:grpSpPr>
          <a:xfrm rot="0">
            <a:off x="572102" y="6934721"/>
            <a:ext cx="5174375" cy="2777872"/>
            <a:chOff x="0" y="0"/>
            <a:chExt cx="400823" cy="215183"/>
          </a:xfrm>
        </p:grpSpPr>
        <p:sp>
          <p:nvSpPr>
            <p:cNvPr name="Freeform 5" id="5"/>
            <p:cNvSpPr/>
            <p:nvPr/>
          </p:nvSpPr>
          <p:spPr>
            <a:xfrm flipH="false" flipV="false" rot="0">
              <a:off x="0" y="0"/>
              <a:ext cx="400823" cy="215183"/>
            </a:xfrm>
            <a:custGeom>
              <a:avLst/>
              <a:gdLst/>
              <a:ahLst/>
              <a:cxnLst/>
              <a:rect r="r" b="b" t="t" l="l"/>
              <a:pathLst>
                <a:path h="215183" w="400823">
                  <a:moveTo>
                    <a:pt x="0" y="0"/>
                  </a:moveTo>
                  <a:lnTo>
                    <a:pt x="400823" y="0"/>
                  </a:lnTo>
                  <a:lnTo>
                    <a:pt x="400823" y="215183"/>
                  </a:lnTo>
                  <a:lnTo>
                    <a:pt x="0" y="215183"/>
                  </a:lnTo>
                  <a:close/>
                </a:path>
              </a:pathLst>
            </a:custGeom>
            <a:blipFill>
              <a:blip r:embed="rId3"/>
              <a:stretch>
                <a:fillRect l="0" t="-21211" r="0" b="-2969"/>
              </a:stretch>
            </a:blipFill>
          </p:spPr>
        </p:sp>
      </p:grpSp>
      <p:sp>
        <p:nvSpPr>
          <p:cNvPr name="TextBox 6" id="6"/>
          <p:cNvSpPr txBox="true"/>
          <p:nvPr/>
        </p:nvSpPr>
        <p:spPr>
          <a:xfrm rot="0">
            <a:off x="574407" y="669671"/>
            <a:ext cx="13422942" cy="1990696"/>
          </a:xfrm>
          <a:prstGeom prst="rect">
            <a:avLst/>
          </a:prstGeom>
        </p:spPr>
        <p:txBody>
          <a:bodyPr anchor="t" rtlCol="false" tIns="0" lIns="0" bIns="0" rIns="0">
            <a:spAutoFit/>
          </a:bodyPr>
          <a:lstStyle/>
          <a:p>
            <a:pPr algn="l" marL="0" indent="0" lvl="1">
              <a:lnSpc>
                <a:spcPts val="14998"/>
              </a:lnSpc>
              <a:spcBef>
                <a:spcPct val="0"/>
              </a:spcBef>
            </a:pPr>
            <a:r>
              <a:rPr lang="en-US" sz="14998" spc="-449" strike="noStrike" u="none">
                <a:solidFill>
                  <a:srgbClr val="171E19"/>
                </a:solidFill>
                <a:latin typeface="Anton"/>
                <a:ea typeface="Anton"/>
                <a:cs typeface="Anton"/>
                <a:sym typeface="Anton"/>
              </a:rPr>
              <a:t>A BRIEF HISTORY</a:t>
            </a:r>
          </a:p>
        </p:txBody>
      </p:sp>
      <p:sp>
        <p:nvSpPr>
          <p:cNvPr name="TextBox 7" id="7"/>
          <p:cNvSpPr txBox="true"/>
          <p:nvPr/>
        </p:nvSpPr>
        <p:spPr>
          <a:xfrm rot="0">
            <a:off x="7060927" y="3855720"/>
            <a:ext cx="4166146" cy="2508885"/>
          </a:xfrm>
          <a:prstGeom prst="rect">
            <a:avLst/>
          </a:prstGeom>
        </p:spPr>
        <p:txBody>
          <a:bodyPr anchor="t" rtlCol="false" tIns="0" lIns="0" bIns="0" rIns="0">
            <a:spAutoFit/>
          </a:bodyPr>
          <a:lstStyle/>
          <a:p>
            <a:pPr algn="l" marL="0" indent="0" lvl="0">
              <a:lnSpc>
                <a:spcPts val="2880"/>
              </a:lnSpc>
            </a:pPr>
            <a:r>
              <a:rPr lang="en-US" sz="1800">
                <a:solidFill>
                  <a:srgbClr val="171E19"/>
                </a:solidFill>
                <a:latin typeface="TT Interphases"/>
                <a:ea typeface="TT Interphases"/>
                <a:cs typeface="TT Interphases"/>
                <a:sym typeface="TT Interphases"/>
              </a:rPr>
              <a:t>Giving some background information into the history behind the brand and what their vision is, is crucial when introducing a brief. What does the brand believe in? Spark that fire within your creatives straight away and set them on the right path.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33660" y="1907281"/>
            <a:ext cx="6154340" cy="8379719"/>
            <a:chOff x="0" y="0"/>
            <a:chExt cx="953468" cy="1298238"/>
          </a:xfrm>
        </p:grpSpPr>
        <p:sp>
          <p:nvSpPr>
            <p:cNvPr name="Freeform 3" id="3"/>
            <p:cNvSpPr/>
            <p:nvPr/>
          </p:nvSpPr>
          <p:spPr>
            <a:xfrm flipH="false" flipV="false" rot="0">
              <a:off x="0" y="0"/>
              <a:ext cx="953468" cy="1298238"/>
            </a:xfrm>
            <a:custGeom>
              <a:avLst/>
              <a:gdLst/>
              <a:ahLst/>
              <a:cxnLst/>
              <a:rect r="r" b="b" t="t" l="l"/>
              <a:pathLst>
                <a:path h="1298238" w="953468">
                  <a:moveTo>
                    <a:pt x="0" y="0"/>
                  </a:moveTo>
                  <a:lnTo>
                    <a:pt x="953468" y="0"/>
                  </a:lnTo>
                  <a:lnTo>
                    <a:pt x="953468" y="1298238"/>
                  </a:lnTo>
                  <a:lnTo>
                    <a:pt x="0" y="1298238"/>
                  </a:lnTo>
                  <a:close/>
                </a:path>
              </a:pathLst>
            </a:custGeom>
            <a:blipFill>
              <a:blip r:embed="rId2"/>
              <a:stretch>
                <a:fillRect l="-3124" t="-11560" r="-1266" b="-3442"/>
              </a:stretch>
            </a:blipFill>
          </p:spPr>
        </p:sp>
      </p:grpSp>
      <p:grpSp>
        <p:nvGrpSpPr>
          <p:cNvPr name="Group 4" id="4"/>
          <p:cNvGrpSpPr/>
          <p:nvPr/>
        </p:nvGrpSpPr>
        <p:grpSpPr>
          <a:xfrm rot="0">
            <a:off x="0" y="0"/>
            <a:ext cx="10190283" cy="7139746"/>
            <a:chOff x="0" y="0"/>
            <a:chExt cx="1578742" cy="1106133"/>
          </a:xfrm>
        </p:grpSpPr>
        <p:sp>
          <p:nvSpPr>
            <p:cNvPr name="Freeform 5" id="5"/>
            <p:cNvSpPr/>
            <p:nvPr/>
          </p:nvSpPr>
          <p:spPr>
            <a:xfrm flipH="false" flipV="false" rot="0">
              <a:off x="0" y="0"/>
              <a:ext cx="1578742" cy="1106133"/>
            </a:xfrm>
            <a:custGeom>
              <a:avLst/>
              <a:gdLst/>
              <a:ahLst/>
              <a:cxnLst/>
              <a:rect r="r" b="b" t="t" l="l"/>
              <a:pathLst>
                <a:path h="1106133" w="1578742">
                  <a:moveTo>
                    <a:pt x="0" y="0"/>
                  </a:moveTo>
                  <a:lnTo>
                    <a:pt x="1578742" y="0"/>
                  </a:lnTo>
                  <a:lnTo>
                    <a:pt x="1578742" y="1106133"/>
                  </a:lnTo>
                  <a:lnTo>
                    <a:pt x="0" y="1106133"/>
                  </a:lnTo>
                  <a:close/>
                </a:path>
              </a:pathLst>
            </a:custGeom>
            <a:blipFill>
              <a:blip r:embed="rId3"/>
              <a:stretch>
                <a:fillRect l="0" t="-58937" r="0" b="-55151"/>
              </a:stretch>
            </a:blipFill>
          </p:spPr>
        </p:sp>
      </p:grpSp>
      <p:sp>
        <p:nvSpPr>
          <p:cNvPr name="TextBox 6" id="6"/>
          <p:cNvSpPr txBox="true"/>
          <p:nvPr/>
        </p:nvSpPr>
        <p:spPr>
          <a:xfrm rot="0">
            <a:off x="12133660" y="583932"/>
            <a:ext cx="5579933" cy="354330"/>
          </a:xfrm>
          <a:prstGeom prst="rect">
            <a:avLst/>
          </a:prstGeom>
        </p:spPr>
        <p:txBody>
          <a:bodyPr anchor="t" rtlCol="false" tIns="0" lIns="0" bIns="0" rIns="0">
            <a:spAutoFit/>
          </a:bodyPr>
          <a:lstStyle/>
          <a:p>
            <a:pPr algn="r" marL="0" indent="0" lvl="0">
              <a:lnSpc>
                <a:spcPts val="2640"/>
              </a:lnSpc>
            </a:pPr>
            <a:r>
              <a:rPr lang="en-US" sz="2400" strike="noStrike" u="none">
                <a:solidFill>
                  <a:srgbClr val="171E19"/>
                </a:solidFill>
                <a:latin typeface="TT Interphases"/>
                <a:ea typeface="TT Interphases"/>
                <a:cs typeface="TT Interphases"/>
                <a:sym typeface="TT Interphases"/>
              </a:rPr>
              <a:t>PRODUCT PHOTOS</a:t>
            </a:r>
          </a:p>
        </p:txBody>
      </p:sp>
      <p:sp>
        <p:nvSpPr>
          <p:cNvPr name="TextBox 7" id="7"/>
          <p:cNvSpPr txBox="true"/>
          <p:nvPr/>
        </p:nvSpPr>
        <p:spPr>
          <a:xfrm rot="0">
            <a:off x="574407" y="8546099"/>
            <a:ext cx="9615876" cy="1166494"/>
          </a:xfrm>
          <a:prstGeom prst="rect">
            <a:avLst/>
          </a:prstGeom>
        </p:spPr>
        <p:txBody>
          <a:bodyPr anchor="t" rtlCol="false" tIns="0" lIns="0" bIns="0" rIns="0">
            <a:spAutoFit/>
          </a:bodyPr>
          <a:lstStyle/>
          <a:p>
            <a:pPr algn="l" marL="0" indent="0" lvl="1">
              <a:lnSpc>
                <a:spcPts val="8799"/>
              </a:lnSpc>
              <a:spcBef>
                <a:spcPct val="0"/>
              </a:spcBef>
            </a:pPr>
            <a:r>
              <a:rPr lang="en-US" sz="8799" spc="-263">
                <a:solidFill>
                  <a:srgbClr val="171E19"/>
                </a:solidFill>
                <a:latin typeface="Anton"/>
                <a:ea typeface="Anton"/>
                <a:cs typeface="Anton"/>
                <a:sym typeface="Anton"/>
              </a:rPr>
              <a:t>SPRING/SUMMER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4407" y="574407"/>
            <a:ext cx="5473168" cy="7382495"/>
            <a:chOff x="0" y="0"/>
            <a:chExt cx="847937" cy="1143742"/>
          </a:xfrm>
        </p:grpSpPr>
        <p:sp>
          <p:nvSpPr>
            <p:cNvPr name="Freeform 3" id="3"/>
            <p:cNvSpPr/>
            <p:nvPr/>
          </p:nvSpPr>
          <p:spPr>
            <a:xfrm flipH="false" flipV="false" rot="0">
              <a:off x="0" y="0"/>
              <a:ext cx="847937" cy="1143742"/>
            </a:xfrm>
            <a:custGeom>
              <a:avLst/>
              <a:gdLst/>
              <a:ahLst/>
              <a:cxnLst/>
              <a:rect r="r" b="b" t="t" l="l"/>
              <a:pathLst>
                <a:path h="1143742" w="847937">
                  <a:moveTo>
                    <a:pt x="0" y="0"/>
                  </a:moveTo>
                  <a:lnTo>
                    <a:pt x="847937" y="0"/>
                  </a:lnTo>
                  <a:lnTo>
                    <a:pt x="847937" y="1143742"/>
                  </a:lnTo>
                  <a:lnTo>
                    <a:pt x="0" y="1143742"/>
                  </a:lnTo>
                  <a:close/>
                </a:path>
              </a:pathLst>
            </a:custGeom>
            <a:blipFill>
              <a:blip r:embed="rId2"/>
              <a:stretch>
                <a:fillRect l="0" t="-9263" r="0" b="-1941"/>
              </a:stretch>
            </a:blipFill>
          </p:spPr>
        </p:sp>
      </p:grpSp>
      <p:grpSp>
        <p:nvGrpSpPr>
          <p:cNvPr name="Group 4" id="4"/>
          <p:cNvGrpSpPr/>
          <p:nvPr/>
        </p:nvGrpSpPr>
        <p:grpSpPr>
          <a:xfrm rot="0">
            <a:off x="5257463" y="2330098"/>
            <a:ext cx="5473168" cy="7382495"/>
            <a:chOff x="0" y="0"/>
            <a:chExt cx="847937" cy="1143742"/>
          </a:xfrm>
        </p:grpSpPr>
        <p:sp>
          <p:nvSpPr>
            <p:cNvPr name="Freeform 5" id="5"/>
            <p:cNvSpPr/>
            <p:nvPr/>
          </p:nvSpPr>
          <p:spPr>
            <a:xfrm flipH="false" flipV="false" rot="0">
              <a:off x="0" y="0"/>
              <a:ext cx="847937" cy="1143742"/>
            </a:xfrm>
            <a:custGeom>
              <a:avLst/>
              <a:gdLst/>
              <a:ahLst/>
              <a:cxnLst/>
              <a:rect r="r" b="b" t="t" l="l"/>
              <a:pathLst>
                <a:path h="1143742" w="847937">
                  <a:moveTo>
                    <a:pt x="0" y="0"/>
                  </a:moveTo>
                  <a:lnTo>
                    <a:pt x="847937" y="0"/>
                  </a:lnTo>
                  <a:lnTo>
                    <a:pt x="847937" y="1143742"/>
                  </a:lnTo>
                  <a:lnTo>
                    <a:pt x="0" y="1143742"/>
                  </a:lnTo>
                  <a:close/>
                </a:path>
              </a:pathLst>
            </a:custGeom>
            <a:blipFill>
              <a:blip r:embed="rId3"/>
              <a:stretch>
                <a:fillRect l="-51163" t="0" r="-51163" b="0"/>
              </a:stretch>
            </a:blipFill>
          </p:spPr>
        </p:sp>
      </p:grpSp>
      <p:grpSp>
        <p:nvGrpSpPr>
          <p:cNvPr name="Group 6" id="6"/>
          <p:cNvGrpSpPr/>
          <p:nvPr/>
        </p:nvGrpSpPr>
        <p:grpSpPr>
          <a:xfrm rot="0">
            <a:off x="14138877" y="574407"/>
            <a:ext cx="3574716" cy="4569093"/>
            <a:chOff x="0" y="0"/>
            <a:chExt cx="894828" cy="1143742"/>
          </a:xfrm>
        </p:grpSpPr>
        <p:sp>
          <p:nvSpPr>
            <p:cNvPr name="Freeform 7" id="7"/>
            <p:cNvSpPr/>
            <p:nvPr/>
          </p:nvSpPr>
          <p:spPr>
            <a:xfrm flipH="false" flipV="false" rot="0">
              <a:off x="0" y="0"/>
              <a:ext cx="894828" cy="1143742"/>
            </a:xfrm>
            <a:custGeom>
              <a:avLst/>
              <a:gdLst/>
              <a:ahLst/>
              <a:cxnLst/>
              <a:rect r="r" b="b" t="t" l="l"/>
              <a:pathLst>
                <a:path h="1143742" w="894828">
                  <a:moveTo>
                    <a:pt x="0" y="0"/>
                  </a:moveTo>
                  <a:lnTo>
                    <a:pt x="894828" y="0"/>
                  </a:lnTo>
                  <a:lnTo>
                    <a:pt x="894828" y="1143742"/>
                  </a:lnTo>
                  <a:lnTo>
                    <a:pt x="0" y="1143742"/>
                  </a:lnTo>
                  <a:close/>
                </a:path>
              </a:pathLst>
            </a:custGeom>
            <a:blipFill>
              <a:blip r:embed="rId4"/>
              <a:stretch>
                <a:fillRect l="-59566" t="0" r="-32159" b="0"/>
              </a:stretch>
            </a:blipFill>
          </p:spPr>
        </p:sp>
      </p:grpSp>
      <p:sp>
        <p:nvSpPr>
          <p:cNvPr name="TextBox 8" id="8"/>
          <p:cNvSpPr txBox="true"/>
          <p:nvPr/>
        </p:nvSpPr>
        <p:spPr>
          <a:xfrm rot="0">
            <a:off x="6836599" y="583932"/>
            <a:ext cx="3894033" cy="354330"/>
          </a:xfrm>
          <a:prstGeom prst="rect">
            <a:avLst/>
          </a:prstGeom>
        </p:spPr>
        <p:txBody>
          <a:bodyPr anchor="t" rtlCol="false" tIns="0" lIns="0" bIns="0" rIns="0">
            <a:spAutoFit/>
          </a:bodyPr>
          <a:lstStyle/>
          <a:p>
            <a:pPr algn="r" marL="0" indent="0" lvl="0">
              <a:lnSpc>
                <a:spcPts val="2640"/>
              </a:lnSpc>
              <a:spcBef>
                <a:spcPct val="0"/>
              </a:spcBef>
            </a:pPr>
            <a:r>
              <a:rPr lang="en-US" sz="2400" strike="noStrike" u="none">
                <a:solidFill>
                  <a:srgbClr val="171E19"/>
                </a:solidFill>
                <a:latin typeface="TT Interphases"/>
                <a:ea typeface="TT Interphases"/>
                <a:cs typeface="TT Interphases"/>
                <a:sym typeface="TT Interphases"/>
              </a:rPr>
              <a:t>PRODUCT PHOTOS</a:t>
            </a:r>
          </a:p>
        </p:txBody>
      </p:sp>
      <p:sp>
        <p:nvSpPr>
          <p:cNvPr name="TextBox 9" id="9"/>
          <p:cNvSpPr txBox="true"/>
          <p:nvPr/>
        </p:nvSpPr>
        <p:spPr>
          <a:xfrm rot="0">
            <a:off x="12048513" y="6317249"/>
            <a:ext cx="5665079" cy="3395344"/>
          </a:xfrm>
          <a:prstGeom prst="rect">
            <a:avLst/>
          </a:prstGeom>
        </p:spPr>
        <p:txBody>
          <a:bodyPr anchor="t" rtlCol="false" tIns="0" lIns="0" bIns="0" rIns="0">
            <a:spAutoFit/>
          </a:bodyPr>
          <a:lstStyle/>
          <a:p>
            <a:pPr algn="l" marL="0" indent="0" lvl="1">
              <a:lnSpc>
                <a:spcPts val="8799"/>
              </a:lnSpc>
              <a:spcBef>
                <a:spcPct val="0"/>
              </a:spcBef>
            </a:pPr>
            <a:r>
              <a:rPr lang="en-US" sz="8799" spc="-263">
                <a:solidFill>
                  <a:srgbClr val="171E19"/>
                </a:solidFill>
                <a:latin typeface="Anton"/>
                <a:ea typeface="Anton"/>
                <a:cs typeface="Anton"/>
                <a:sym typeface="Anton"/>
              </a:rPr>
              <a:t>THROWBACK TO SUMMER VIBES.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4407" y="3707798"/>
            <a:ext cx="5142107" cy="6004795"/>
            <a:chOff x="0" y="0"/>
            <a:chExt cx="796647" cy="930300"/>
          </a:xfrm>
        </p:grpSpPr>
        <p:sp>
          <p:nvSpPr>
            <p:cNvPr name="Freeform 3" id="3"/>
            <p:cNvSpPr/>
            <p:nvPr/>
          </p:nvSpPr>
          <p:spPr>
            <a:xfrm flipH="false" flipV="false" rot="0">
              <a:off x="0" y="0"/>
              <a:ext cx="796647" cy="930300"/>
            </a:xfrm>
            <a:custGeom>
              <a:avLst/>
              <a:gdLst/>
              <a:ahLst/>
              <a:cxnLst/>
              <a:rect r="r" b="b" t="t" l="l"/>
              <a:pathLst>
                <a:path h="930300" w="796647">
                  <a:moveTo>
                    <a:pt x="0" y="0"/>
                  </a:moveTo>
                  <a:lnTo>
                    <a:pt x="796647" y="0"/>
                  </a:lnTo>
                  <a:lnTo>
                    <a:pt x="796647" y="930300"/>
                  </a:lnTo>
                  <a:lnTo>
                    <a:pt x="0" y="930300"/>
                  </a:lnTo>
                  <a:close/>
                </a:path>
              </a:pathLst>
            </a:custGeom>
            <a:blipFill>
              <a:blip r:embed="rId2"/>
              <a:stretch>
                <a:fillRect l="-53683" t="0" r="-21482" b="0"/>
              </a:stretch>
            </a:blipFill>
          </p:spPr>
        </p:sp>
      </p:grpSp>
      <p:grpSp>
        <p:nvGrpSpPr>
          <p:cNvPr name="Group 4" id="4"/>
          <p:cNvGrpSpPr/>
          <p:nvPr/>
        </p:nvGrpSpPr>
        <p:grpSpPr>
          <a:xfrm rot="0">
            <a:off x="10949114" y="0"/>
            <a:ext cx="7338886" cy="10287000"/>
            <a:chOff x="0" y="0"/>
            <a:chExt cx="1136986" cy="1593725"/>
          </a:xfrm>
        </p:grpSpPr>
        <p:sp>
          <p:nvSpPr>
            <p:cNvPr name="Freeform 5" id="5"/>
            <p:cNvSpPr/>
            <p:nvPr/>
          </p:nvSpPr>
          <p:spPr>
            <a:xfrm flipH="false" flipV="false" rot="0">
              <a:off x="0" y="0"/>
              <a:ext cx="1136986" cy="1593725"/>
            </a:xfrm>
            <a:custGeom>
              <a:avLst/>
              <a:gdLst/>
              <a:ahLst/>
              <a:cxnLst/>
              <a:rect r="r" b="b" t="t" l="l"/>
              <a:pathLst>
                <a:path h="1593725" w="1136986">
                  <a:moveTo>
                    <a:pt x="0" y="0"/>
                  </a:moveTo>
                  <a:lnTo>
                    <a:pt x="1136986" y="0"/>
                  </a:lnTo>
                  <a:lnTo>
                    <a:pt x="1136986" y="1593725"/>
                  </a:lnTo>
                  <a:lnTo>
                    <a:pt x="0" y="1593725"/>
                  </a:lnTo>
                  <a:close/>
                </a:path>
              </a:pathLst>
            </a:custGeom>
            <a:blipFill>
              <a:blip r:embed="rId3"/>
              <a:stretch>
                <a:fillRect l="0" t="-7012" r="0" b="0"/>
              </a:stretch>
            </a:blipFill>
          </p:spPr>
        </p:sp>
      </p:grpSp>
      <p:sp>
        <p:nvSpPr>
          <p:cNvPr name="TextBox 6" id="6"/>
          <p:cNvSpPr txBox="true"/>
          <p:nvPr/>
        </p:nvSpPr>
        <p:spPr>
          <a:xfrm rot="0">
            <a:off x="7954787" y="9024888"/>
            <a:ext cx="2378425" cy="687705"/>
          </a:xfrm>
          <a:prstGeom prst="rect">
            <a:avLst/>
          </a:prstGeom>
        </p:spPr>
        <p:txBody>
          <a:bodyPr anchor="t" rtlCol="false" tIns="0" lIns="0" bIns="0" rIns="0">
            <a:spAutoFit/>
          </a:bodyPr>
          <a:lstStyle/>
          <a:p>
            <a:pPr algn="r" marL="0" indent="0" lvl="0">
              <a:lnSpc>
                <a:spcPts val="2640"/>
              </a:lnSpc>
            </a:pPr>
            <a:r>
              <a:rPr lang="en-US" sz="2400" strike="noStrike" u="none">
                <a:solidFill>
                  <a:srgbClr val="171E19"/>
                </a:solidFill>
                <a:latin typeface="TT Interphases"/>
                <a:ea typeface="TT Interphases"/>
                <a:cs typeface="TT Interphases"/>
                <a:sym typeface="TT Interphases"/>
              </a:rPr>
              <a:t>PRODUCT PHOTOS</a:t>
            </a:r>
          </a:p>
        </p:txBody>
      </p:sp>
      <p:sp>
        <p:nvSpPr>
          <p:cNvPr name="TextBox 7" id="7"/>
          <p:cNvSpPr txBox="true"/>
          <p:nvPr/>
        </p:nvSpPr>
        <p:spPr>
          <a:xfrm rot="0">
            <a:off x="574407" y="745857"/>
            <a:ext cx="10516609" cy="1166494"/>
          </a:xfrm>
          <a:prstGeom prst="rect">
            <a:avLst/>
          </a:prstGeom>
        </p:spPr>
        <p:txBody>
          <a:bodyPr anchor="t" rtlCol="false" tIns="0" lIns="0" bIns="0" rIns="0">
            <a:spAutoFit/>
          </a:bodyPr>
          <a:lstStyle/>
          <a:p>
            <a:pPr algn="l" marL="0" indent="0" lvl="1">
              <a:lnSpc>
                <a:spcPts val="8799"/>
              </a:lnSpc>
              <a:spcBef>
                <a:spcPct val="0"/>
              </a:spcBef>
            </a:pPr>
            <a:r>
              <a:rPr lang="en-US" sz="8799" spc="-263">
                <a:solidFill>
                  <a:srgbClr val="171E19"/>
                </a:solidFill>
                <a:latin typeface="Anton"/>
                <a:ea typeface="Anton"/>
                <a:cs typeface="Anton"/>
                <a:sym typeface="Anton"/>
              </a:rPr>
              <a:t>SPRING/SUMMER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DAG8DQTEtMg</dc:identifier>
  <dcterms:modified xsi:type="dcterms:W3CDTF">2011-08-01T06:04:30Z</dcterms:modified>
  <cp:revision>1</cp:revision>
  <dc:title>Black and White Minimalist Creative Brief Presentation</dc:title>
</cp:coreProperties>
</file>